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74" r:id="rId3"/>
    <p:sldId id="262" r:id="rId4"/>
    <p:sldId id="263" r:id="rId5"/>
    <p:sldId id="261" r:id="rId6"/>
    <p:sldId id="288" r:id="rId7"/>
    <p:sldId id="289" r:id="rId8"/>
    <p:sldId id="290" r:id="rId9"/>
    <p:sldId id="264" r:id="rId10"/>
    <p:sldId id="291" r:id="rId11"/>
    <p:sldId id="265" r:id="rId12"/>
    <p:sldId id="275" r:id="rId13"/>
    <p:sldId id="266" r:id="rId14"/>
    <p:sldId id="267" r:id="rId15"/>
    <p:sldId id="269" r:id="rId16"/>
    <p:sldId id="268" r:id="rId17"/>
    <p:sldId id="292" r:id="rId18"/>
    <p:sldId id="271" r:id="rId19"/>
    <p:sldId id="272" r:id="rId20"/>
    <p:sldId id="273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7" r:id="rId31"/>
    <p:sldId id="286" r:id="rId32"/>
    <p:sldId id="285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3" autoAdjust="0"/>
    <p:restoredTop sz="78179" autoAdjust="0"/>
  </p:normalViewPr>
  <p:slideViewPr>
    <p:cSldViewPr snapToGrid="0">
      <p:cViewPr>
        <p:scale>
          <a:sx n="100" d="100"/>
          <a:sy n="100" d="100"/>
        </p:scale>
        <p:origin x="174" y="-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DC433-BE3B-49FC-8BD9-EFBCD2C428B7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A2A22-2DD6-47B9-A059-3C575EAF42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050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A2A22-2DD6-47B9-A059-3C575EAF42B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831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A2A22-2DD6-47B9-A059-3C575EAF42B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183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ros</a:t>
            </a:r>
            <a:r>
              <a:rPr lang="ko-KR" altLang="en-US" baseline="0" dirty="0" smtClean="0"/>
              <a:t> 뿐만은 아니지만 </a:t>
            </a:r>
            <a:r>
              <a:rPr lang="en-US" altLang="ko-KR" baseline="0" dirty="0" smtClean="0"/>
              <a:t>tab</a:t>
            </a:r>
            <a:r>
              <a:rPr lang="ko-KR" altLang="en-US" baseline="0" dirty="0" smtClean="0"/>
              <a:t>을 이용한 </a:t>
            </a:r>
            <a:r>
              <a:rPr lang="ko-KR" altLang="en-US" baseline="0" dirty="0" err="1" smtClean="0"/>
              <a:t>자동완성을</a:t>
            </a:r>
            <a:r>
              <a:rPr lang="ko-KR" altLang="en-US" baseline="0" dirty="0" smtClean="0"/>
              <a:t> 많이 사용합니다</a:t>
            </a:r>
            <a:endParaRPr lang="en-US" altLang="ko-KR" baseline="0" dirty="0" smtClean="0"/>
          </a:p>
          <a:p>
            <a:r>
              <a:rPr lang="en-US" altLang="ko-KR" baseline="0" dirty="0" smtClean="0"/>
              <a:t>ros</a:t>
            </a:r>
            <a:r>
              <a:rPr lang="ko-KR" altLang="en-US" baseline="0" dirty="0" smtClean="0"/>
              <a:t>에서 토픽을 </a:t>
            </a:r>
            <a:r>
              <a:rPr lang="ko-KR" altLang="en-US" baseline="0" dirty="0" err="1" smtClean="0"/>
              <a:t>발행할경우</a:t>
            </a:r>
            <a:r>
              <a:rPr lang="ko-KR" altLang="en-US" baseline="0" dirty="0" smtClean="0"/>
              <a:t> 여러 토픽 타입이나 내용을 어느정도 형식을 </a:t>
            </a:r>
            <a:r>
              <a:rPr lang="ko-KR" altLang="en-US" baseline="0" dirty="0" err="1" smtClean="0"/>
              <a:t>맞추어야해서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tab</a:t>
            </a:r>
            <a:r>
              <a:rPr lang="ko-KR" altLang="en-US" baseline="0" dirty="0" smtClean="0"/>
              <a:t>키가 많은 도움이 되었습니다 </a:t>
            </a:r>
            <a:r>
              <a:rPr lang="en-US" altLang="ko-KR" baseline="0" dirty="0" smtClean="0"/>
              <a:t>ros1</a:t>
            </a:r>
            <a:r>
              <a:rPr lang="ko-KR" altLang="en-US" baseline="0" dirty="0" smtClean="0"/>
              <a:t>에서는</a:t>
            </a:r>
            <a:endParaRPr lang="en-US" altLang="ko-KR" baseline="0" dirty="0" smtClean="0"/>
          </a:p>
          <a:p>
            <a:r>
              <a:rPr lang="ko-KR" altLang="en-US" baseline="0" dirty="0" smtClean="0"/>
              <a:t>처음 </a:t>
            </a:r>
            <a:r>
              <a:rPr lang="en-US" altLang="ko-KR" baseline="0" dirty="0" smtClean="0"/>
              <a:t>ros2</a:t>
            </a:r>
            <a:r>
              <a:rPr lang="ko-KR" altLang="en-US" baseline="0" dirty="0" err="1" smtClean="0"/>
              <a:t>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사용할때</a:t>
            </a:r>
            <a:r>
              <a:rPr lang="ko-KR" altLang="en-US" baseline="0" dirty="0" smtClean="0"/>
              <a:t> 매우 당혹스러웠던 부분입니다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간단히 </a:t>
            </a:r>
            <a:r>
              <a:rPr lang="ko-KR" altLang="en-US" dirty="0" err="1" smtClean="0"/>
              <a:t>시엠디벨</a:t>
            </a:r>
            <a:r>
              <a:rPr lang="ko-KR" altLang="en-US" dirty="0" smtClean="0"/>
              <a:t> 의 토픽을 </a:t>
            </a:r>
            <a:r>
              <a:rPr lang="ko-KR" altLang="en-US" dirty="0" err="1" smtClean="0"/>
              <a:t>퍼블리싱한다했을때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A2A22-2DD6-47B9-A059-3C575EAF42B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690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ros2 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cli 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토픽을발행할경우</a:t>
            </a:r>
            <a:r>
              <a:rPr lang="ko-KR" altLang="en-US" dirty="0" smtClean="0"/>
              <a:t> 메시지의 내용은 다음과 같은 형식을 따라야합니다</a:t>
            </a:r>
            <a:endParaRPr lang="en-US" altLang="ko-KR" dirty="0" smtClean="0"/>
          </a:p>
          <a:p>
            <a:r>
              <a:rPr lang="ko-KR" altLang="en-US" dirty="0" smtClean="0"/>
              <a:t>큰 </a:t>
            </a:r>
            <a:r>
              <a:rPr lang="ko-KR" altLang="en-US" dirty="0" err="1" smtClean="0"/>
              <a:t>따옴포</a:t>
            </a:r>
            <a:r>
              <a:rPr lang="ko-KR" altLang="en-US" dirty="0" smtClean="0"/>
              <a:t> 안에 중괄호와 콜론을 이용합니다</a:t>
            </a:r>
            <a:endParaRPr lang="en-US" altLang="ko-KR" dirty="0" smtClean="0"/>
          </a:p>
          <a:p>
            <a:r>
              <a:rPr lang="ko-KR" altLang="en-US" dirty="0" smtClean="0"/>
              <a:t>따로 값을 할당하지 않는 속성의 경우 타이핑하지 않아도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A2A22-2DD6-47B9-A059-3C575EAF42B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교재의 경우 </a:t>
            </a:r>
            <a:r>
              <a:rPr lang="en-US" altLang="ko-KR" dirty="0" smtClean="0"/>
              <a:t>349 </a:t>
            </a:r>
            <a:r>
              <a:rPr lang="ko-KR" altLang="en-US" dirty="0" smtClean="0"/>
              <a:t>페이지나 </a:t>
            </a:r>
            <a:r>
              <a:rPr lang="en-US" altLang="ko-KR" dirty="0" smtClean="0"/>
              <a:t>470</a:t>
            </a:r>
            <a:r>
              <a:rPr lang="ko-KR" altLang="en-US" dirty="0" smtClean="0"/>
              <a:t>페이지의 경우 </a:t>
            </a:r>
            <a:r>
              <a:rPr lang="en-US" altLang="ko-KR" dirty="0" smtClean="0"/>
              <a:t>ros2</a:t>
            </a:r>
            <a:r>
              <a:rPr lang="en-US" altLang="ko-KR" baseline="0" dirty="0" smtClean="0"/>
              <a:t> run</a:t>
            </a:r>
            <a:r>
              <a:rPr lang="ko-KR" altLang="en-US" baseline="0" dirty="0" smtClean="0"/>
              <a:t>을 </a:t>
            </a:r>
            <a:r>
              <a:rPr lang="ko-KR" altLang="en-US" baseline="0" dirty="0" err="1" smtClean="0"/>
              <a:t>할때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알규먼트를</a:t>
            </a:r>
            <a:r>
              <a:rPr lang="ko-KR" altLang="en-US" baseline="0" dirty="0" smtClean="0"/>
              <a:t> 넣는 형태의 예제를 보여주고있습니다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다만 </a:t>
            </a:r>
            <a:r>
              <a:rPr lang="ko-KR" altLang="en-US" baseline="0" dirty="0" err="1" smtClean="0"/>
              <a:t>아쉬웠던게</a:t>
            </a:r>
            <a:r>
              <a:rPr lang="ko-KR" altLang="en-US" baseline="0" dirty="0" smtClean="0"/>
              <a:t> 둘 다 </a:t>
            </a:r>
            <a:r>
              <a:rPr lang="en-US" altLang="ko-KR" baseline="0" dirty="0" smtClean="0"/>
              <a:t>ros2 run </a:t>
            </a:r>
            <a:r>
              <a:rPr lang="ko-KR" altLang="en-US" baseline="0" dirty="0" smtClean="0"/>
              <a:t>의 경우만 있어서 아쉬웠습니다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/>
              <a:t>ros</a:t>
            </a:r>
            <a:r>
              <a:rPr lang="ko-KR" altLang="en-US" dirty="0" err="1" smtClean="0"/>
              <a:t>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사용하다보면</a:t>
            </a:r>
            <a:r>
              <a:rPr lang="ko-KR" altLang="en-US" dirty="0" smtClean="0"/>
              <a:t> </a:t>
            </a:r>
            <a:r>
              <a:rPr lang="en-US" altLang="ko-KR" dirty="0" smtClean="0"/>
              <a:t>rosrun</a:t>
            </a:r>
            <a:r>
              <a:rPr lang="ko-KR" altLang="en-US" dirty="0" err="1" smtClean="0"/>
              <a:t>으로</a:t>
            </a:r>
            <a:r>
              <a:rPr lang="ko-KR" altLang="en-US" dirty="0" smtClean="0"/>
              <a:t> 단일 노드만 실행하는 경우보다는 </a:t>
            </a:r>
            <a:r>
              <a:rPr lang="en-US" altLang="ko-KR" dirty="0" smtClean="0"/>
              <a:t>launch</a:t>
            </a:r>
            <a:r>
              <a:rPr lang="ko-KR" altLang="en-US" dirty="0" smtClean="0"/>
              <a:t>로 여러 노드를 한번에 실행하는 경우가 더 </a:t>
            </a:r>
            <a:r>
              <a:rPr lang="ko-KR" altLang="en-US" dirty="0" err="1" smtClean="0"/>
              <a:t>많을거</a:t>
            </a:r>
            <a:r>
              <a:rPr lang="ko-KR" altLang="en-US" dirty="0" smtClean="0"/>
              <a:t> 같아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ros2 launch </a:t>
            </a:r>
            <a:r>
              <a:rPr lang="ko-KR" altLang="en-US" baseline="0" dirty="0" err="1" smtClean="0"/>
              <a:t>할때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실행인자를</a:t>
            </a:r>
            <a:r>
              <a:rPr lang="ko-KR" altLang="en-US" baseline="0" dirty="0" smtClean="0"/>
              <a:t> 넣는 형태를 찾아보았습니다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err="1" smtClean="0"/>
              <a:t>리얼센스투</a:t>
            </a:r>
            <a:r>
              <a:rPr lang="ko-KR" altLang="en-US" baseline="0" dirty="0" smtClean="0"/>
              <a:t> 카메라 패키지의 </a:t>
            </a:r>
            <a:r>
              <a:rPr lang="ko-KR" altLang="en-US" baseline="0" dirty="0" err="1" smtClean="0"/>
              <a:t>런치파일이</a:t>
            </a:r>
            <a:r>
              <a:rPr lang="ko-KR" altLang="en-US" baseline="0" dirty="0" smtClean="0"/>
              <a:t> 이러한 형태를 취하고있었습니다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컨피겨러블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파라미터의</a:t>
            </a:r>
            <a:r>
              <a:rPr lang="ko-KR" altLang="en-US" baseline="0" dirty="0" smtClean="0"/>
              <a:t> 로그 레벨은 </a:t>
            </a:r>
            <a:r>
              <a:rPr lang="ko-KR" altLang="en-US" baseline="0" dirty="0" err="1" smtClean="0"/>
              <a:t>디폴트값이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인포인데</a:t>
            </a:r>
            <a:endParaRPr lang="en-US" altLang="ko-KR" baseline="0" dirty="0" smtClean="0"/>
          </a:p>
          <a:p>
            <a:r>
              <a:rPr lang="en-US" altLang="ko-KR" baseline="0" dirty="0" smtClean="0"/>
              <a:t>ros2 </a:t>
            </a:r>
            <a:r>
              <a:rPr lang="ko-KR" altLang="en-US" baseline="0" dirty="0" err="1" smtClean="0"/>
              <a:t>런치할때</a:t>
            </a:r>
            <a:r>
              <a:rPr lang="ko-KR" altLang="en-US" baseline="0" dirty="0" smtClean="0"/>
              <a:t> 디버그로 지정을 해주니 해당 인자가 반영되어 로그 레벨</a:t>
            </a:r>
            <a:r>
              <a:rPr lang="ko-KR" altLang="en-US" baseline="0" dirty="0" smtClean="0"/>
              <a:t>이 </a:t>
            </a:r>
            <a:r>
              <a:rPr lang="ko-KR" altLang="en-US" baseline="0" dirty="0" smtClean="0"/>
              <a:t>디버그로 </a:t>
            </a:r>
            <a:r>
              <a:rPr lang="ko-KR" altLang="en-US" baseline="0" dirty="0" err="1" smtClean="0"/>
              <a:t>맞추어져서</a:t>
            </a:r>
            <a:r>
              <a:rPr lang="ko-KR" altLang="en-US" baseline="0" dirty="0" smtClean="0"/>
              <a:t> 실행되는 모습입니다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A2A22-2DD6-47B9-A059-3C575EAF42B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824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</a:t>
            </a:r>
            <a:r>
              <a:rPr lang="ko-KR" altLang="en-US" dirty="0" err="1" smtClean="0"/>
              <a:t>뎁스이미지</a:t>
            </a:r>
            <a:r>
              <a:rPr lang="ko-KR" altLang="en-US" baseline="0" dirty="0" smtClean="0"/>
              <a:t> 토픽을 구독하여 </a:t>
            </a:r>
            <a:r>
              <a:rPr lang="en-US" altLang="ko-KR" baseline="0" dirty="0" smtClean="0"/>
              <a:t>2d </a:t>
            </a:r>
            <a:r>
              <a:rPr lang="ko-KR" altLang="en-US" baseline="0" dirty="0" smtClean="0"/>
              <a:t>라이다 토픽을 발행해주는 </a:t>
            </a:r>
            <a:r>
              <a:rPr lang="ko-KR" altLang="en-US" baseline="0" dirty="0" err="1" smtClean="0"/>
              <a:t>뎁스이미지</a:t>
            </a:r>
            <a:r>
              <a:rPr lang="ko-KR" altLang="en-US" baseline="0" dirty="0" smtClean="0"/>
              <a:t> 투 레이저 스캔 이라는 패키지가 있습니다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해당 패키지의 </a:t>
            </a:r>
            <a:r>
              <a:rPr lang="ko-KR" altLang="en-US" baseline="0" dirty="0" err="1" smtClean="0"/>
              <a:t>런치파일을</a:t>
            </a:r>
            <a:r>
              <a:rPr lang="ko-KR" altLang="en-US" baseline="0" dirty="0" smtClean="0"/>
              <a:t> 앞의 </a:t>
            </a:r>
            <a:r>
              <a:rPr lang="ko-KR" altLang="en-US" baseline="0" dirty="0" err="1" smtClean="0"/>
              <a:t>리얼센스를</a:t>
            </a:r>
            <a:r>
              <a:rPr lang="ko-KR" altLang="en-US" baseline="0" dirty="0" smtClean="0"/>
              <a:t> 참고하여 </a:t>
            </a:r>
            <a:r>
              <a:rPr lang="ko-KR" altLang="en-US" baseline="0" dirty="0" err="1" smtClean="0"/>
              <a:t>런치시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파라미터값을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지정할수있도록</a:t>
            </a:r>
            <a:r>
              <a:rPr lang="ko-KR" altLang="en-US" baseline="0" dirty="0" smtClean="0"/>
              <a:t> 수정한 것입니다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A2A22-2DD6-47B9-A059-3C575EAF42B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539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조금만 추가하고 변경하면 토픽 이름이나 </a:t>
            </a:r>
            <a:r>
              <a:rPr lang="ko-KR" altLang="en-US" baseline="0" dirty="0" err="1" smtClean="0"/>
              <a:t>노드이름도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컨피겨러블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파라미터에</a:t>
            </a:r>
            <a:r>
              <a:rPr lang="ko-KR" altLang="en-US" baseline="0" dirty="0" smtClean="0"/>
              <a:t> 담에서 편하게 지정 가능합니다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352</a:t>
            </a:r>
            <a:r>
              <a:rPr lang="ko-KR" altLang="en-US" dirty="0" smtClean="0"/>
              <a:t>쪽의 </a:t>
            </a:r>
            <a:r>
              <a:rPr lang="ko-KR" altLang="en-US" dirty="0" err="1" smtClean="0"/>
              <a:t>파이썬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인자추가</a:t>
            </a:r>
            <a:r>
              <a:rPr lang="ko-KR" altLang="en-US" dirty="0" smtClean="0"/>
              <a:t> 부분 참고해도 </a:t>
            </a:r>
            <a:r>
              <a:rPr lang="ko-KR" altLang="en-US" dirty="0" err="1" smtClean="0"/>
              <a:t>될듯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A2A22-2DD6-47B9-A059-3C575EAF42B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26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  <a:p>
            <a:r>
              <a:rPr lang="en-US" altLang="ko-KR" baseline="0" dirty="0" smtClean="0"/>
              <a:t>492</a:t>
            </a:r>
            <a:r>
              <a:rPr lang="ko-KR" altLang="en-US" baseline="0" dirty="0" smtClean="0"/>
              <a:t>페이지의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이미지 토픽에 </a:t>
            </a:r>
            <a:r>
              <a:rPr lang="en-US" altLang="ko-KR" baseline="0" dirty="0" smtClean="0"/>
              <a:t>cv</a:t>
            </a:r>
            <a:r>
              <a:rPr lang="ko-KR" altLang="en-US" baseline="0" dirty="0" smtClean="0"/>
              <a:t> 라이브러리를 이용하여 텍스트를 추가하여 이미지를 발행하는 이미지 파이프라인 데모를 실행시켰으며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이미지 토픽을 위하여 </a:t>
            </a:r>
            <a:r>
              <a:rPr lang="en-US" altLang="ko-KR" baseline="0" dirty="0" smtClean="0"/>
              <a:t>192 </a:t>
            </a:r>
            <a:r>
              <a:rPr lang="ko-KR" altLang="en-US" baseline="0" dirty="0" smtClean="0"/>
              <a:t>페이지의 이미지 툴 패키지의 캠투이미지의 버거 모델을 사용하였습니다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좌측은 개별로 이미지에 텍스트를 추가하는 노드와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이미지를 </a:t>
            </a:r>
            <a:r>
              <a:rPr lang="ko-KR" altLang="en-US" baseline="0" dirty="0" err="1" smtClean="0"/>
              <a:t>디스플레잉하는</a:t>
            </a:r>
            <a:r>
              <a:rPr lang="ko-KR" altLang="en-US" baseline="0" dirty="0" smtClean="0"/>
              <a:t> 노드를 각각의 프로세스에서 실행한 모습이고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우측은 텍스트 추가 노드와 </a:t>
            </a:r>
            <a:r>
              <a:rPr lang="ko-KR" altLang="en-US" baseline="0" dirty="0" err="1" smtClean="0"/>
              <a:t>디스플레잉</a:t>
            </a:r>
            <a:r>
              <a:rPr lang="ko-KR" altLang="en-US" baseline="0" dirty="0" smtClean="0"/>
              <a:t> 노드를 </a:t>
            </a:r>
            <a:r>
              <a:rPr lang="en-US" altLang="ko-KR" baseline="0" dirty="0" smtClean="0"/>
              <a:t>ipc</a:t>
            </a:r>
            <a:r>
              <a:rPr lang="ko-KR" altLang="en-US" baseline="0" dirty="0" err="1" smtClean="0"/>
              <a:t>를</a:t>
            </a:r>
            <a:r>
              <a:rPr lang="ko-KR" altLang="en-US" baseline="0" dirty="0" smtClean="0"/>
              <a:t> 이용하여 하나의 프로세스에서 실행한 형태입니다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실행중</a:t>
            </a:r>
            <a:r>
              <a:rPr lang="ko-KR" altLang="en-US" baseline="0" dirty="0" smtClean="0"/>
              <a:t> 프로세스를 </a:t>
            </a:r>
            <a:r>
              <a:rPr lang="ko-KR" altLang="en-US" baseline="0" dirty="0" err="1" smtClean="0"/>
              <a:t>확인하였을때</a:t>
            </a:r>
            <a:r>
              <a:rPr lang="ko-KR" altLang="en-US" baseline="0" dirty="0" smtClean="0"/>
              <a:t> 좌측은 이미지 뷰 노드와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워터마크 노드가 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우측은 이미지 파이프라인 하나의 프로세스만 </a:t>
            </a:r>
            <a:r>
              <a:rPr lang="ko-KR" altLang="en-US" baseline="0" dirty="0" err="1" smtClean="0"/>
              <a:t>실행중임을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확인할수있습니다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A2A22-2DD6-47B9-A059-3C575EAF42B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63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앞서 기본 예제의 경우 워터마크 노드와 </a:t>
            </a:r>
            <a:r>
              <a:rPr lang="ko-KR" altLang="en-US" dirty="0" err="1" smtClean="0"/>
              <a:t>뷰노드</a:t>
            </a:r>
            <a:r>
              <a:rPr lang="ko-KR" altLang="en-US" dirty="0" smtClean="0"/>
              <a:t> 하나씩 실행하는 형태였으나</a:t>
            </a:r>
            <a:endParaRPr lang="en-US" altLang="ko-KR" dirty="0" smtClean="0"/>
          </a:p>
          <a:p>
            <a:r>
              <a:rPr lang="ko-KR" altLang="en-US" dirty="0" smtClean="0"/>
              <a:t>한번 </a:t>
            </a:r>
            <a:r>
              <a:rPr lang="ko-KR" altLang="en-US" dirty="0" err="1" smtClean="0"/>
              <a:t>재미삼아</a:t>
            </a:r>
            <a:r>
              <a:rPr lang="ko-KR" altLang="en-US" dirty="0" smtClean="0"/>
              <a:t> 워터마크 노드와 </a:t>
            </a:r>
            <a:r>
              <a:rPr lang="ko-KR" altLang="en-US" dirty="0" err="1" smtClean="0"/>
              <a:t>뷰노드를</a:t>
            </a:r>
            <a:r>
              <a:rPr lang="ko-KR" altLang="en-US" dirty="0" smtClean="0"/>
              <a:t> 늘려보았습니다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A2A22-2DD6-47B9-A059-3C575EAF42B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752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이렇게 까지만 하면 </a:t>
            </a:r>
            <a:r>
              <a:rPr lang="en-US" altLang="ko-KR" dirty="0" smtClean="0"/>
              <a:t>ipc</a:t>
            </a:r>
            <a:r>
              <a:rPr lang="ko-KR" altLang="en-US" dirty="0" smtClean="0"/>
              <a:t>가 너무 </a:t>
            </a:r>
            <a:r>
              <a:rPr lang="ko-KR" altLang="en-US" dirty="0" err="1" smtClean="0"/>
              <a:t>여러개의</a:t>
            </a:r>
            <a:r>
              <a:rPr lang="ko-KR" altLang="en-US" dirty="0" smtClean="0"/>
              <a:t> 노드를 한번에 실행시키는 </a:t>
            </a:r>
            <a:r>
              <a:rPr lang="ko-KR" altLang="en-US" dirty="0" err="1" smtClean="0"/>
              <a:t>모습으로밖에</a:t>
            </a:r>
            <a:r>
              <a:rPr lang="ko-KR" altLang="en-US" dirty="0" smtClean="0"/>
              <a:t> 보여지지 않아서</a:t>
            </a:r>
            <a:endParaRPr lang="en-US" altLang="ko-KR" dirty="0" smtClean="0"/>
          </a:p>
          <a:p>
            <a:r>
              <a:rPr lang="ko-KR" altLang="en-US" dirty="0" smtClean="0"/>
              <a:t>앞서 </a:t>
            </a:r>
            <a:r>
              <a:rPr lang="en-US" altLang="ko-KR" dirty="0" smtClean="0"/>
              <a:t>ipc</a:t>
            </a:r>
            <a:r>
              <a:rPr lang="ko-KR" altLang="en-US" dirty="0" smtClean="0"/>
              <a:t>설명에 나왔던 단일 프로세스에서 데이터 복사를 최소화함으로 메모리 사용과 성능 향상의 이점을 확인해보려 했습니다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앞부분의 </a:t>
            </a:r>
            <a:r>
              <a:rPr lang="en-US" altLang="ko-KR" dirty="0" smtClean="0"/>
              <a:t>ipc </a:t>
            </a:r>
            <a:r>
              <a:rPr lang="ko-KR" altLang="en-US" dirty="0" smtClean="0"/>
              <a:t>사용예시에서 이미지 파일의 크기를 늘려 성능을 평가해보았습니다</a:t>
            </a:r>
            <a:endParaRPr lang="en-US" altLang="ko-KR" dirty="0" smtClean="0"/>
          </a:p>
          <a:p>
            <a:r>
              <a:rPr lang="ko-KR" altLang="en-US" dirty="0" err="1" smtClean="0"/>
              <a:t>이미지툴의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캠투이미지</a:t>
            </a:r>
            <a:r>
              <a:rPr lang="ko-KR" altLang="en-US" dirty="0" smtClean="0"/>
              <a:t> 의 </a:t>
            </a:r>
            <a:r>
              <a:rPr lang="ko-KR" altLang="en-US" dirty="0" err="1" smtClean="0"/>
              <a:t>버거모델의</a:t>
            </a:r>
            <a:r>
              <a:rPr lang="ko-KR" altLang="en-US" dirty="0" smtClean="0"/>
              <a:t> 이미지 크기를 늘려 사용 리소스를 </a:t>
            </a:r>
            <a:r>
              <a:rPr lang="ko-KR" altLang="en-US" dirty="0" err="1" smtClean="0"/>
              <a:t>증가시킨후</a:t>
            </a:r>
            <a:r>
              <a:rPr lang="ko-KR" altLang="en-US" baseline="0" dirty="0" smtClean="0"/>
              <a:t> 사용하였습니다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성능 평가는 </a:t>
            </a:r>
            <a:r>
              <a:rPr lang="en-US" altLang="ko-KR" baseline="0" dirty="0" smtClean="0"/>
              <a:t>top</a:t>
            </a:r>
            <a:r>
              <a:rPr lang="ko-KR" altLang="en-US" baseline="0" dirty="0" err="1" smtClean="0"/>
              <a:t>를</a:t>
            </a:r>
            <a:r>
              <a:rPr lang="ko-KR" altLang="en-US" baseline="0" dirty="0" smtClean="0"/>
              <a:t> 이용하였는데 </a:t>
            </a:r>
            <a:r>
              <a:rPr lang="en-US" altLang="ko-KR" baseline="0" dirty="0" smtClean="0"/>
              <a:t>cpu </a:t>
            </a:r>
            <a:r>
              <a:rPr lang="ko-KR" altLang="en-US" baseline="0" dirty="0" smtClean="0"/>
              <a:t>사용량은 차이가 없으나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메모리 사용량은 차이를 보였습니다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동일하게 버거 이미지를 퍼블리싱하는 </a:t>
            </a:r>
            <a:r>
              <a:rPr lang="ko-KR" altLang="en-US" baseline="0" dirty="0" err="1" smtClean="0"/>
              <a:t>캠투</a:t>
            </a:r>
            <a:r>
              <a:rPr lang="ko-KR" altLang="en-US" baseline="0" dirty="0" smtClean="0"/>
              <a:t> 이미지를 제외하고 메모리 사용량이 </a:t>
            </a:r>
            <a:r>
              <a:rPr lang="en-US" altLang="ko-KR" baseline="0" dirty="0" smtClean="0"/>
              <a:t>2.8% 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1.3%</a:t>
            </a:r>
            <a:r>
              <a:rPr lang="ko-KR" altLang="en-US" baseline="0" dirty="0" smtClean="0"/>
              <a:t>로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배 이상의 차이를 보였으며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이미지 토픽의 헤르츠를 </a:t>
            </a:r>
            <a:r>
              <a:rPr lang="ko-KR" altLang="en-US" baseline="0" dirty="0" err="1" smtClean="0"/>
              <a:t>보았을때</a:t>
            </a:r>
            <a:r>
              <a:rPr lang="ko-KR" altLang="en-US" baseline="0" dirty="0" smtClean="0"/>
              <a:t> 가장 마지막에 퍼블리싱되는 이미지가 </a:t>
            </a:r>
            <a:r>
              <a:rPr lang="en-US" altLang="ko-KR" baseline="0" dirty="0" smtClean="0"/>
              <a:t>20% </a:t>
            </a:r>
            <a:r>
              <a:rPr lang="ko-KR" altLang="en-US" baseline="0" dirty="0" smtClean="0"/>
              <a:t>정도의 더 높은 헤르츠를 보이고있습니다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라는 결론을 </a:t>
            </a:r>
            <a:r>
              <a:rPr lang="ko-KR" altLang="en-US" baseline="0" dirty="0" err="1" smtClean="0"/>
              <a:t>냈던거</a:t>
            </a:r>
            <a:r>
              <a:rPr lang="ko-KR" altLang="en-US" baseline="0" dirty="0" smtClean="0"/>
              <a:t> 같은데 다시 보니 이미지 토픽의 헤르츠는 같은 </a:t>
            </a:r>
            <a:r>
              <a:rPr lang="ko-KR" altLang="en-US" baseline="0" dirty="0" err="1" smtClean="0"/>
              <a:t>토픽이여도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개별부분이</a:t>
            </a:r>
            <a:r>
              <a:rPr lang="ko-KR" altLang="en-US" baseline="0" dirty="0" smtClean="0"/>
              <a:t> 우세한 </a:t>
            </a:r>
            <a:r>
              <a:rPr lang="ko-KR" altLang="en-US" baseline="0" dirty="0" err="1" smtClean="0"/>
              <a:t>토픽이있고</a:t>
            </a:r>
            <a:r>
              <a:rPr lang="en-US" altLang="ko-KR" baseline="0" dirty="0" smtClean="0"/>
              <a:t>, ipc </a:t>
            </a:r>
            <a:r>
              <a:rPr lang="ko-KR" altLang="en-US" baseline="0" dirty="0" smtClean="0"/>
              <a:t>부분이 우세한 토픽이 있습니다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메모리의 경우 프로세스간 복사가 줄어들어 성능이 향상되었으나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여러개의</a:t>
            </a:r>
            <a:r>
              <a:rPr lang="ko-KR" altLang="en-US" baseline="0" dirty="0" smtClean="0"/>
              <a:t> 노드들을 </a:t>
            </a:r>
            <a:r>
              <a:rPr lang="ko-KR" altLang="en-US" baseline="0" dirty="0" err="1" smtClean="0"/>
              <a:t>여러개의</a:t>
            </a:r>
            <a:r>
              <a:rPr lang="ko-KR" altLang="en-US" baseline="0" dirty="0" smtClean="0"/>
              <a:t> 프로세스에서 실행하는것과 하나의 프로세스에서만 실행하는 부분에서 성능이 무엇이 더 좋다고 확실히 말하기는 </a:t>
            </a:r>
            <a:r>
              <a:rPr lang="ko-KR" altLang="en-US" baseline="0" dirty="0" err="1" smtClean="0"/>
              <a:t>어려운거</a:t>
            </a:r>
            <a:r>
              <a:rPr lang="ko-KR" altLang="en-US" baseline="0" dirty="0" smtClean="0"/>
              <a:t> 같습니다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2A2A22-2DD6-47B9-A059-3C575EAF42B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235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8583-751B-47A7-B145-E4B6ED12E469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43E2-7059-41EF-91CE-D6C98EC6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742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8583-751B-47A7-B145-E4B6ED12E469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43E2-7059-41EF-91CE-D6C98EC6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010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8583-751B-47A7-B145-E4B6ED12E469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43E2-7059-41EF-91CE-D6C98EC6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894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8583-751B-47A7-B145-E4B6ED12E469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43E2-7059-41EF-91CE-D6C98EC6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78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8583-751B-47A7-B145-E4B6ED12E469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43E2-7059-41EF-91CE-D6C98EC6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28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8583-751B-47A7-B145-E4B6ED12E469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43E2-7059-41EF-91CE-D6C98EC6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383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8583-751B-47A7-B145-E4B6ED12E469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43E2-7059-41EF-91CE-D6C98EC6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050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8583-751B-47A7-B145-E4B6ED12E469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43E2-7059-41EF-91CE-D6C98EC6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504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8583-751B-47A7-B145-E4B6ED12E469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43E2-7059-41EF-91CE-D6C98EC6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13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8583-751B-47A7-B145-E4B6ED12E469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43E2-7059-41EF-91CE-D6C98EC6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754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8583-751B-47A7-B145-E4B6ED12E469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43E2-7059-41EF-91CE-D6C98EC6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06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58583-751B-47A7-B145-E4B6ED12E469}" type="datetimeFigureOut">
              <a:rPr lang="ko-KR" altLang="en-US" smtClean="0"/>
              <a:t>2022-04-23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643E2-7059-41EF-91CE-D6C98EC6C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274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os2.org/foxy/api/rclpy/api/logging.html" TargetMode="External"/><Relationship Id="rId2" Type="http://schemas.openxmlformats.org/officeDocument/2006/relationships/hyperlink" Target="https://docs.ros2.org/foxy/api/rclcpp/logging_8hp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telRealSense/realsense-ros/blob/ros2-beta/realsense2_camera/launch/rs_launch.py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github.com/ros-perception/depthimage_to_laserscan/blob/foxy-devel/launch/depthimage_to_laserscan-launch.p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os-perception/depthimage_to_laserscan/blob/foxy-devel/launch/depthimage_to_laserscan-launch.py" TargetMode="External"/><Relationship Id="rId5" Type="http://schemas.openxmlformats.org/officeDocument/2006/relationships/hyperlink" Target="https://github.com/IntelRealSense/realsense-ros/blob/ros2-beta/realsense2_camera/launch/rs_launch.py" TargetMode="Externa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s-perception/depthimage_to_laserscan/blob/foxy-devel/launch/depthimage_to_laserscan-launch.py" TargetMode="External"/><Relationship Id="rId2" Type="http://schemas.openxmlformats.org/officeDocument/2006/relationships/hyperlink" Target="https://github.com/IntelRealSense/realsense-ros/blob/ros2-beta/realsense2_camera/launch/rs_launch.p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os-perception/depthimage_to_laserscan/blob/foxy-devel/launch/depthimage_to_laserscan-launch.py" TargetMode="External"/><Relationship Id="rId3" Type="http://schemas.microsoft.com/office/2007/relationships/media" Target="../media/media2.mp4"/><Relationship Id="rId7" Type="http://schemas.openxmlformats.org/officeDocument/2006/relationships/hyperlink" Target="https://github.com/ros2/demos/tree/master/intra_process_demo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png"/><Relationship Id="rId4" Type="http://schemas.openxmlformats.org/officeDocument/2006/relationships/video" Target="../media/media2.mp4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os-perception/depthimage_to_laserscan/blob/foxy-devel/launch/depthimage_to_laserscan-launch.py" TargetMode="External"/><Relationship Id="rId3" Type="http://schemas.microsoft.com/office/2007/relationships/media" Target="../media/media4.mp4"/><Relationship Id="rId7" Type="http://schemas.openxmlformats.org/officeDocument/2006/relationships/hyperlink" Target="https://github.com/ros2/demos/tree/master/intra_process_demo" TargetMode="Externa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2.png"/><Relationship Id="rId4" Type="http://schemas.openxmlformats.org/officeDocument/2006/relationships/video" Target="../media/media4.mp4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44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image" Target="../media/image4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hyperlink" Target="https://github.com/ros-perception/depthimage_to_laserscan/blob/foxy-devel/launch/depthimage_to_laserscan-launch.py" TargetMode="External"/><Relationship Id="rId5" Type="http://schemas.microsoft.com/office/2007/relationships/media" Target="../media/media7.mp4"/><Relationship Id="rId15" Type="http://schemas.openxmlformats.org/officeDocument/2006/relationships/image" Target="../media/image46.png"/><Relationship Id="rId10" Type="http://schemas.openxmlformats.org/officeDocument/2006/relationships/notesSlide" Target="../notesSlides/notesSlide9.xml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media" Target="../media/media10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video" Target="../media/media11.mp4"/><Relationship Id="rId11" Type="http://schemas.openxmlformats.org/officeDocument/2006/relationships/image" Target="../media/image47.png"/><Relationship Id="rId5" Type="http://schemas.microsoft.com/office/2007/relationships/media" Target="../media/media11.mp4"/><Relationship Id="rId10" Type="http://schemas.openxmlformats.org/officeDocument/2006/relationships/image" Target="../media/image56.png"/><Relationship Id="rId4" Type="http://schemas.openxmlformats.org/officeDocument/2006/relationships/video" Target="../media/media10.mp4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8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50.pn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media" Target="../media/media14.mp4"/><Relationship Id="rId7" Type="http://schemas.openxmlformats.org/officeDocument/2006/relationships/image" Target="../media/image60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5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4.mp4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media" Target="../media/media16.mp4"/><Relationship Id="rId7" Type="http://schemas.openxmlformats.org/officeDocument/2006/relationships/image" Target="../media/image62.png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61.png"/><Relationship Id="rId11" Type="http://schemas.openxmlformats.org/officeDocument/2006/relationships/image" Target="../media/image6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3.png"/><Relationship Id="rId4" Type="http://schemas.openxmlformats.org/officeDocument/2006/relationships/video" Target="../media/media16.mp4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ROS2 </a:t>
            </a:r>
            <a:r>
              <a:rPr lang="ko-KR" altLang="en-US" smtClean="0"/>
              <a:t>온라인 스터디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959591"/>
            <a:ext cx="9144000" cy="1655762"/>
          </a:xfrm>
        </p:spPr>
        <p:txBody>
          <a:bodyPr>
            <a:normAutofit lnSpcReduction="10000"/>
          </a:bodyPr>
          <a:lstStyle/>
          <a:p>
            <a:pPr marL="3943350" lvl="8" indent="-285750" algn="l">
              <a:buFont typeface="Arial" panose="020B0604020202020204" pitchFamily="34" charset="0"/>
              <a:buChar char="•"/>
            </a:pPr>
            <a:r>
              <a:rPr lang="en-US" altLang="ko-KR" smtClean="0"/>
              <a:t>Log</a:t>
            </a:r>
          </a:p>
          <a:p>
            <a:pPr marL="3943350" lvl="8" indent="-285750" algn="l">
              <a:buFont typeface="Arial" panose="020B0604020202020204" pitchFamily="34" charset="0"/>
              <a:buChar char="•"/>
            </a:pPr>
            <a:r>
              <a:rPr lang="en-US" altLang="ko-KR" smtClean="0"/>
              <a:t>CLI</a:t>
            </a:r>
          </a:p>
          <a:p>
            <a:pPr marL="3943350" lvl="8" indent="-285750" algn="l">
              <a:buFont typeface="Arial" panose="020B0604020202020204" pitchFamily="34" charset="0"/>
              <a:buChar char="•"/>
            </a:pPr>
            <a:r>
              <a:rPr lang="en-US" altLang="ko-KR" smtClean="0"/>
              <a:t>IPC</a:t>
            </a:r>
          </a:p>
          <a:p>
            <a:pPr marL="3943350" lvl="8" indent="-285750" algn="l">
              <a:buFont typeface="Arial" panose="020B0604020202020204" pitchFamily="34" charset="0"/>
              <a:buChar char="•"/>
            </a:pPr>
            <a:r>
              <a:rPr lang="en-US" altLang="ko-KR" smtClean="0"/>
              <a:t>QoS</a:t>
            </a:r>
          </a:p>
          <a:p>
            <a:pPr lvl="8" algn="r"/>
            <a:endParaRPr lang="en-US" altLang="ko-KR" smtClean="0"/>
          </a:p>
          <a:p>
            <a:pPr lvl="8" algn="r"/>
            <a:r>
              <a:rPr lang="ko-KR" altLang="en-US" smtClean="0"/>
              <a:t>발표자 </a:t>
            </a:r>
            <a:r>
              <a:rPr lang="en-US" altLang="ko-KR" smtClean="0"/>
              <a:t>: </a:t>
            </a:r>
            <a:r>
              <a:rPr lang="ko-KR" altLang="en-US" smtClean="0"/>
              <a:t>하범수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59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 </a:t>
            </a:r>
            <a:r>
              <a:rPr lang="ko-KR" altLang="en-US" dirty="0" smtClean="0"/>
              <a:t>이슈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130" y="1408766"/>
            <a:ext cx="9093766" cy="39808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5999" y="5657671"/>
            <a:ext cx="994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노드 </a:t>
            </a:r>
            <a:r>
              <a:rPr lang="ko-KR" altLang="en-US" dirty="0" err="1" smtClean="0"/>
              <a:t>실행후</a:t>
            </a:r>
            <a:r>
              <a:rPr lang="en-US" altLang="ko-KR" dirty="0" smtClean="0"/>
              <a:t>, ctrl+C </a:t>
            </a:r>
            <a:r>
              <a:rPr lang="ko-KR" altLang="en-US" dirty="0" smtClean="0"/>
              <a:t>로 종료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rclcpp </a:t>
            </a:r>
            <a:r>
              <a:rPr lang="ko-KR" altLang="en-US" dirty="0" err="1" smtClean="0"/>
              <a:t>로그파일의</a:t>
            </a:r>
            <a:r>
              <a:rPr lang="ko-KR" altLang="en-US" dirty="0" smtClean="0"/>
              <a:t> 경우 정상적으로 생성되나</a:t>
            </a:r>
            <a:endParaRPr lang="en-US" altLang="ko-KR" dirty="0" smtClean="0"/>
          </a:p>
          <a:p>
            <a:r>
              <a:rPr lang="en-US" altLang="ko-KR" dirty="0" smtClean="0"/>
              <a:t>rclpy </a:t>
            </a:r>
            <a:r>
              <a:rPr lang="ko-KR" altLang="en-US" dirty="0" err="1" smtClean="0"/>
              <a:t>로그파일의</a:t>
            </a:r>
            <a:r>
              <a:rPr lang="ko-KR" altLang="en-US" dirty="0" smtClean="0"/>
              <a:t> 경우 정상적으로 생성되지 않음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정상적이지 않은 노드의 종료로 인한 문제</a:t>
            </a:r>
            <a:r>
              <a:rPr lang="en-US" altLang="ko-KR" dirty="0" smtClean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2960109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Log </a:t>
            </a:r>
            <a:r>
              <a:rPr lang="ko-KR" altLang="en-US" smtClean="0"/>
              <a:t>추가 자료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hlinkClick r:id="rId2"/>
              </a:rPr>
              <a:t>https://</a:t>
            </a:r>
            <a:r>
              <a:rPr lang="en-US" altLang="ko-KR" sz="2000" dirty="0" smtClean="0">
                <a:hlinkClick r:id="rId2"/>
              </a:rPr>
              <a:t>docs.ros2.org/foxy/api/rclcpp/logging_8hpp.html</a:t>
            </a:r>
            <a:endParaRPr lang="en-US" altLang="ko-KR" sz="2000" dirty="0" smtClean="0"/>
          </a:p>
          <a:p>
            <a:r>
              <a:rPr lang="en-US" altLang="ko-KR" sz="2000" dirty="0">
                <a:hlinkClick r:id="rId3"/>
              </a:rPr>
              <a:t>https://</a:t>
            </a:r>
            <a:r>
              <a:rPr lang="en-US" altLang="ko-KR" sz="2000" dirty="0" smtClean="0">
                <a:hlinkClick r:id="rId3"/>
              </a:rPr>
              <a:t>docs.ros2.org/foxy/api/rclpy/api/logging.html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좋은 </a:t>
            </a:r>
            <a:r>
              <a:rPr lang="ko-KR" altLang="en-US" sz="2000" dirty="0"/>
              <a:t>개발자는 사용자가 노드를 </a:t>
            </a:r>
            <a:r>
              <a:rPr lang="ko-KR" altLang="en-US" sz="2000" dirty="0" err="1"/>
              <a:t>실행하였을때</a:t>
            </a:r>
            <a:r>
              <a:rPr lang="ko-KR" altLang="en-US" sz="2000" dirty="0"/>
              <a:t> 가장 먼저 만나는 것이 로그임을 명심하면서 그들에게 필요한 로그를 코드에 꼭 포함시켜 주어야 </a:t>
            </a:r>
            <a:r>
              <a:rPr lang="ko-KR" altLang="en-US" sz="2000" dirty="0" smtClean="0"/>
              <a:t>한다</a:t>
            </a:r>
            <a:endParaRPr lang="ko-KR" altLang="en-US" sz="2000" dirty="0"/>
          </a:p>
          <a:p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534460" y="2874540"/>
            <a:ext cx="6086040" cy="16741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989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</a:t>
            </a:r>
            <a:r>
              <a:rPr lang="en-US" altLang="ko-KR"/>
              <a:t/>
            </a:r>
            <a:br>
              <a:rPr lang="en-US" altLang="ko-KR"/>
            </a:b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2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mtClean="0"/>
              <a:t>command line interface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33719" y="2595540"/>
            <a:ext cx="8384701" cy="3969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728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 example – topic pub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549140" cy="4351338"/>
          </a:xfrm>
        </p:spPr>
        <p:txBody>
          <a:bodyPr>
            <a:normAutofit/>
          </a:bodyPr>
          <a:lstStyle/>
          <a:p>
            <a:r>
              <a:rPr lang="en-US" altLang="ko-KR" sz="2000" smtClean="0"/>
              <a:t>ros1 cli </a:t>
            </a:r>
            <a:r>
              <a:rPr lang="ko-KR" altLang="en-US" sz="2000" smtClean="0"/>
              <a:t>에서 </a:t>
            </a:r>
            <a:r>
              <a:rPr lang="en-US" altLang="ko-KR" sz="2000" smtClean="0"/>
              <a:t>topic pub</a:t>
            </a:r>
            <a:br>
              <a:rPr lang="en-US" altLang="ko-KR" sz="2000" smtClean="0"/>
            </a:br>
            <a:r>
              <a:rPr lang="en-US" altLang="ko-KR" sz="2000" smtClean="0"/>
              <a:t>‘tab’ </a:t>
            </a:r>
            <a:r>
              <a:rPr lang="ko-KR" altLang="en-US" sz="2000" smtClean="0"/>
              <a:t>키를 이용한 자동완성</a:t>
            </a:r>
            <a:endParaRPr lang="en-US" altLang="ko-KR" sz="2000" smtClean="0"/>
          </a:p>
          <a:p>
            <a:endParaRPr lang="en-US" altLang="ko-KR" sz="2000"/>
          </a:p>
          <a:p>
            <a:endParaRPr lang="en-US" altLang="ko-KR" sz="2000" smtClean="0"/>
          </a:p>
          <a:p>
            <a:endParaRPr lang="en-US" altLang="ko-KR" sz="2000"/>
          </a:p>
          <a:p>
            <a:endParaRPr lang="en-US" altLang="ko-KR" sz="2000" smtClean="0"/>
          </a:p>
          <a:p>
            <a:endParaRPr lang="en-US" altLang="ko-KR" sz="2000"/>
          </a:p>
          <a:p>
            <a:endParaRPr lang="ko-KR" altLang="en-US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r="16224" b="11785"/>
          <a:stretch/>
        </p:blipFill>
        <p:spPr>
          <a:xfrm>
            <a:off x="307404" y="2794424"/>
            <a:ext cx="5788596" cy="3517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r="32857"/>
          <a:stretch/>
        </p:blipFill>
        <p:spPr>
          <a:xfrm>
            <a:off x="6933919" y="2705207"/>
            <a:ext cx="4335899" cy="1466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/>
            <a:alphaModFix/>
          </a:blip>
          <a:srcRect r="17747"/>
          <a:stretch/>
        </p:blipFill>
        <p:spPr>
          <a:xfrm>
            <a:off x="6933919" y="4306781"/>
            <a:ext cx="4793261" cy="19151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7368540" y="1825625"/>
            <a:ext cx="45491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smtClean="0"/>
              <a:t>ros2 cli </a:t>
            </a:r>
            <a:r>
              <a:rPr lang="ko-KR" altLang="en-US" sz="2000" smtClean="0"/>
              <a:t>에서 </a:t>
            </a:r>
            <a:r>
              <a:rPr lang="en-US" altLang="ko-KR" sz="2000" smtClean="0"/>
              <a:t>topic pub</a:t>
            </a:r>
            <a:br>
              <a:rPr lang="en-US" altLang="ko-KR" sz="2000" smtClean="0"/>
            </a:br>
            <a:r>
              <a:rPr lang="en-US" altLang="ko-KR" sz="2000" smtClean="0"/>
              <a:t>‘tab’ </a:t>
            </a:r>
            <a:r>
              <a:rPr lang="ko-KR" altLang="en-US" sz="2000" smtClean="0"/>
              <a:t>키를 이용한 자동완성</a:t>
            </a:r>
          </a:p>
          <a:p>
            <a:endParaRPr lang="ko-KR" altLang="en-US" sz="2000"/>
          </a:p>
        </p:txBody>
      </p:sp>
      <p:cxnSp>
        <p:nvCxnSpPr>
          <p:cNvPr id="10" name="직선 연결선 9"/>
          <p:cNvCxnSpPr/>
          <p:nvPr/>
        </p:nvCxnSpPr>
        <p:spPr>
          <a:xfrm>
            <a:off x="6408420" y="2186940"/>
            <a:ext cx="0" cy="3825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495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 example – topic pub</a:t>
            </a:r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15333" b="24204"/>
          <a:stretch/>
        </p:blipFill>
        <p:spPr>
          <a:xfrm>
            <a:off x="2112360" y="3726179"/>
            <a:ext cx="10079640" cy="30251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7391400" cy="4351338"/>
          </a:xfrm>
        </p:spPr>
        <p:txBody>
          <a:bodyPr>
            <a:normAutofit/>
          </a:bodyPr>
          <a:lstStyle/>
          <a:p>
            <a:r>
              <a:rPr lang="en-US" altLang="ko-KR" sz="2000"/>
              <a:t>ros2 cli </a:t>
            </a:r>
            <a:r>
              <a:rPr lang="ko-KR" altLang="en-US" sz="2000"/>
              <a:t>에서 </a:t>
            </a:r>
            <a:r>
              <a:rPr lang="en-US" altLang="ko-KR" sz="2000"/>
              <a:t>topic </a:t>
            </a:r>
            <a:r>
              <a:rPr lang="en-US" altLang="ko-KR" sz="2000" smtClean="0"/>
              <a:t>pub ‘tab</a:t>
            </a:r>
            <a:r>
              <a:rPr lang="en-US" altLang="ko-KR" sz="2000"/>
              <a:t>’ </a:t>
            </a:r>
            <a:r>
              <a:rPr lang="ko-KR" altLang="en-US" sz="2000"/>
              <a:t>키를 이용한 </a:t>
            </a:r>
            <a:r>
              <a:rPr lang="ko-KR" altLang="en-US" sz="2000" smtClean="0"/>
              <a:t>자동완성</a:t>
            </a:r>
            <a:endParaRPr lang="en-US" altLang="ko-KR" sz="2000" smtClean="0"/>
          </a:p>
          <a:p>
            <a:endParaRPr lang="en-US" altLang="ko-KR" sz="2000"/>
          </a:p>
          <a:p>
            <a:pPr lvl="0">
              <a:buSzPct val="45000"/>
              <a:buFont typeface="StarSymbol"/>
              <a:buChar char="●"/>
            </a:pPr>
            <a:r>
              <a:rPr lang="en-US" altLang="ko-KR" sz="2000"/>
              <a:t>“{attribute1: {attribute11: {attribute 111: value}, ..}”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altLang="ko-KR" sz="2000"/>
              <a:t>$ ros2 topic pub </a:t>
            </a:r>
            <a:r>
              <a:rPr lang="en-US" altLang="ko-KR" sz="2000" smtClean="0"/>
              <a:t>/turtle1/cmd_vel geometry_msgs/msg/Twist "{linear</a:t>
            </a:r>
            <a:r>
              <a:rPr lang="en-US" altLang="ko-KR" sz="2000"/>
              <a:t>: {x: 3</a:t>
            </a:r>
            <a:r>
              <a:rPr lang="en-US" altLang="ko-KR" sz="2000" smtClean="0"/>
              <a:t>}, </a:t>
            </a:r>
            <a:r>
              <a:rPr lang="en-US" altLang="ko-KR" sz="2000"/>
              <a:t>angular: {z: </a:t>
            </a:r>
            <a:r>
              <a:rPr lang="en-US" altLang="ko-KR" sz="2000" smtClean="0"/>
              <a:t>3}}}"</a:t>
            </a:r>
            <a:endParaRPr lang="en-US" altLang="ko-KR" sz="2000"/>
          </a:p>
          <a:p>
            <a:endParaRPr lang="ko-KR" altLang="en-US" sz="2000"/>
          </a:p>
          <a:p>
            <a:endParaRPr lang="ko-KR" altLang="en-US" sz="2000"/>
          </a:p>
        </p:txBody>
      </p:sp>
      <p:sp>
        <p:nvSpPr>
          <p:cNvPr id="13" name="직사각형 12"/>
          <p:cNvSpPr/>
          <p:nvPr/>
        </p:nvSpPr>
        <p:spPr>
          <a:xfrm>
            <a:off x="4076700" y="2667000"/>
            <a:ext cx="2392680" cy="358140"/>
          </a:xfrm>
          <a:prstGeom prst="rect">
            <a:avLst/>
          </a:prstGeom>
          <a:solidFill>
            <a:srgbClr val="5B9BD5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>
            <a:off x="5573395" y="2418397"/>
            <a:ext cx="320040" cy="290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851134" y="2253227"/>
            <a:ext cx="207159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‘:’ </a:t>
            </a:r>
            <a:r>
              <a:rPr lang="ko-KR" altLang="en-US" sz="1200" smtClean="0"/>
              <a:t>와 </a:t>
            </a:r>
            <a:r>
              <a:rPr lang="en-US" altLang="ko-KR" sz="1200" smtClean="0"/>
              <a:t>‘value’ </a:t>
            </a:r>
            <a:r>
              <a:rPr lang="ko-KR" altLang="en-US" sz="1200" smtClean="0"/>
              <a:t>사이 띄어쓰기</a:t>
            </a:r>
            <a:r>
              <a:rPr lang="en-US" altLang="ko-KR" sz="1200" smtClean="0"/>
              <a:t> 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00553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 example – topic pub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7391400" cy="4351338"/>
          </a:xfrm>
        </p:spPr>
        <p:txBody>
          <a:bodyPr>
            <a:normAutofit/>
          </a:bodyPr>
          <a:lstStyle/>
          <a:p>
            <a:pPr>
              <a:buSzPct val="45000"/>
            </a:pPr>
            <a:r>
              <a:rPr lang="en-US" altLang="ko-KR" sz="1800" smtClean="0"/>
              <a:t>“{</a:t>
            </a:r>
            <a:r>
              <a:rPr lang="en-US" altLang="ko-KR" sz="1800"/>
              <a:t>attribute1: {attribute11: {attribute 111: value}, ..}”</a:t>
            </a:r>
          </a:p>
          <a:p>
            <a:pPr>
              <a:buSzPct val="45000"/>
            </a:pPr>
            <a:r>
              <a:rPr lang="en-US" altLang="ko-KR" sz="1800"/>
              <a:t>$ ros2 topic pub /abc geometry_msgs/msg/TwistStamped "{header: {stamp: {sec: 1}}, twist: {linear: {x: 0.2}, angular: {z: 3.3</a:t>
            </a:r>
            <a:r>
              <a:rPr lang="en-US" altLang="ko-KR" sz="1800" smtClean="0"/>
              <a:t>}}}“</a:t>
            </a:r>
          </a:p>
          <a:p>
            <a:pPr>
              <a:buSzPct val="45000"/>
            </a:pPr>
            <a:endParaRPr lang="en-US" altLang="ko-KR" sz="1800"/>
          </a:p>
          <a:p>
            <a:pPr>
              <a:buSzPct val="45000"/>
            </a:pPr>
            <a:r>
              <a:rPr lang="en-US" altLang="ko-KR" sz="1800" smtClean="0"/>
              <a:t>ros2 interface show geometry_msgs/msg/TwistStamped</a:t>
            </a:r>
            <a:br>
              <a:rPr lang="en-US" altLang="ko-KR" sz="1800" smtClean="0"/>
            </a:br>
            <a:r>
              <a:rPr lang="ko-KR" altLang="en-US" sz="1800" smtClean="0"/>
              <a:t>를 통한 메시지 구성 확인</a:t>
            </a:r>
            <a:endParaRPr lang="en-US" altLang="ko-KR" sz="1800"/>
          </a:p>
          <a:p>
            <a:endParaRPr lang="ko-KR" altLang="en-US" sz="1800"/>
          </a:p>
          <a:p>
            <a:endParaRPr lang="ko-KR" altLang="en-US" sz="18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9057299" y="1151160"/>
            <a:ext cx="2733480" cy="534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99708" y="4067380"/>
            <a:ext cx="5210430" cy="24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오른쪽 화살표 3"/>
          <p:cNvSpPr/>
          <p:nvPr/>
        </p:nvSpPr>
        <p:spPr>
          <a:xfrm>
            <a:off x="8229600" y="2346960"/>
            <a:ext cx="46482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86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 </a:t>
            </a:r>
            <a:r>
              <a:rPr lang="ko-KR" altLang="en-US" smtClean="0"/>
              <a:t>명령에서 </a:t>
            </a:r>
            <a:r>
              <a:rPr lang="en-US" altLang="ko-KR" smtClean="0"/>
              <a:t>ROS arguments </a:t>
            </a:r>
            <a:r>
              <a:rPr lang="ko-KR" altLang="en-US" smtClean="0"/>
              <a:t>사용 예시</a:t>
            </a:r>
            <a:endParaRPr lang="ko-KR" altLang="en-US"/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200" dirty="0" smtClean="0">
                <a:hlinkClick r:id="rId3"/>
              </a:rPr>
              <a:t>https</a:t>
            </a:r>
            <a:r>
              <a:rPr lang="en-US" altLang="ko-KR" sz="1200" dirty="0">
                <a:hlinkClick r:id="rId3"/>
              </a:rPr>
              <a:t>://</a:t>
            </a:r>
            <a:r>
              <a:rPr lang="en-US" altLang="ko-KR" sz="1200" dirty="0" smtClean="0">
                <a:hlinkClick r:id="rId3"/>
              </a:rPr>
              <a:t>github.com/IntelRealSense/realsense-ros/blob/ros2-beta/realsense2_camera/launch/rs_launch.py</a:t>
            </a:r>
            <a:endParaRPr lang="en-US" altLang="ko-KR" sz="2000" dirty="0" smtClean="0"/>
          </a:p>
          <a:p>
            <a:endParaRPr lang="en-US" altLang="ko-KR" sz="2000" dirty="0" smtClean="0">
              <a:hlinkClick r:id="rId4"/>
            </a:endParaRPr>
          </a:p>
          <a:p>
            <a:endParaRPr lang="en-US" altLang="ko-KR" sz="2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27" y="2148262"/>
            <a:ext cx="5718408" cy="18376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990" y="3331752"/>
            <a:ext cx="7313581" cy="36099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0805" y="4217510"/>
            <a:ext cx="6388768" cy="209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8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 </a:t>
            </a:r>
            <a:r>
              <a:rPr lang="ko-KR" altLang="en-US" smtClean="0"/>
              <a:t>명령에서 </a:t>
            </a:r>
            <a:r>
              <a:rPr lang="en-US" altLang="ko-KR" smtClean="0"/>
              <a:t>ROS arguments </a:t>
            </a:r>
            <a:r>
              <a:rPr lang="ko-KR" altLang="en-US" smtClean="0"/>
              <a:t>사용 예시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7076" y="2665500"/>
            <a:ext cx="4972621" cy="22052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996197" y="3592600"/>
            <a:ext cx="7004375" cy="3164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자유형 6"/>
          <p:cNvSpPr/>
          <p:nvPr/>
        </p:nvSpPr>
        <p:spPr>
          <a:xfrm>
            <a:off x="2508250" y="4718050"/>
            <a:ext cx="2108200" cy="1003300"/>
          </a:xfrm>
          <a:custGeom>
            <a:avLst/>
            <a:gdLst>
              <a:gd name="connsiteX0" fmla="*/ 400050 w 2108200"/>
              <a:gd name="connsiteY0" fmla="*/ 0 h 1003300"/>
              <a:gd name="connsiteX1" fmla="*/ 0 w 2108200"/>
              <a:gd name="connsiteY1" fmla="*/ 1003300 h 1003300"/>
              <a:gd name="connsiteX2" fmla="*/ 2108200 w 2108200"/>
              <a:gd name="connsiteY2" fmla="*/ 1003300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8200" h="1003300">
                <a:moveTo>
                  <a:pt x="400050" y="0"/>
                </a:moveTo>
                <a:lnTo>
                  <a:pt x="0" y="1003300"/>
                </a:lnTo>
                <a:lnTo>
                  <a:pt x="2108200" y="1003300"/>
                </a:ln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74700" y="4602656"/>
            <a:ext cx="1381125" cy="185244"/>
          </a:xfrm>
          <a:prstGeom prst="rect">
            <a:avLst/>
          </a:prstGeom>
          <a:solidFill>
            <a:srgbClr val="5B9BD5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23197" y="4112611"/>
            <a:ext cx="2573003" cy="196107"/>
          </a:xfrm>
          <a:prstGeom prst="rect">
            <a:avLst/>
          </a:prstGeom>
          <a:solidFill>
            <a:srgbClr val="5B9BD5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23197" y="4499171"/>
            <a:ext cx="5338964" cy="218879"/>
          </a:xfrm>
          <a:prstGeom prst="rect">
            <a:avLst/>
          </a:prstGeom>
          <a:solidFill>
            <a:srgbClr val="5B9BD5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123197" y="4761345"/>
            <a:ext cx="6787449" cy="218879"/>
          </a:xfrm>
          <a:prstGeom prst="rect">
            <a:avLst/>
          </a:prstGeom>
          <a:solidFill>
            <a:srgbClr val="5B9BD5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23198" y="5065580"/>
            <a:ext cx="4665572" cy="218879"/>
          </a:xfrm>
          <a:prstGeom prst="rect">
            <a:avLst/>
          </a:prstGeom>
          <a:solidFill>
            <a:srgbClr val="5B9BD5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530424" y="5548529"/>
            <a:ext cx="2868895" cy="96621"/>
          </a:xfrm>
          <a:prstGeom prst="rect">
            <a:avLst/>
          </a:prstGeom>
          <a:solidFill>
            <a:srgbClr val="5B9BD5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693214" y="6422658"/>
            <a:ext cx="3290469" cy="110819"/>
          </a:xfrm>
          <a:prstGeom prst="rect">
            <a:avLst/>
          </a:prstGeom>
          <a:solidFill>
            <a:srgbClr val="5B9BD5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1200" dirty="0" err="1" smtClean="0"/>
              <a:t>파라미터값</a:t>
            </a:r>
            <a:r>
              <a:rPr lang="ko-KR" altLang="en-US" sz="1200" dirty="0" smtClean="0"/>
              <a:t> 변경</a:t>
            </a:r>
            <a:endParaRPr lang="en-US" altLang="ko-KR" sz="1200" dirty="0" smtClean="0">
              <a:hlinkClick r:id="rId5"/>
            </a:endParaRPr>
          </a:p>
          <a:p>
            <a:r>
              <a:rPr lang="en-US" altLang="ko-KR" sz="1200" dirty="0" smtClean="0">
                <a:hlinkClick r:id="rId5"/>
              </a:rPr>
              <a:t>https</a:t>
            </a:r>
            <a:r>
              <a:rPr lang="en-US" altLang="ko-KR" sz="1200" dirty="0">
                <a:hlinkClick r:id="rId5"/>
              </a:rPr>
              <a:t>://</a:t>
            </a:r>
            <a:r>
              <a:rPr lang="en-US" altLang="ko-KR" sz="1200" dirty="0" smtClean="0">
                <a:hlinkClick r:id="rId5"/>
              </a:rPr>
              <a:t>github.com/IntelRealSense/realsense-ros/blob/ros2-beta/realsense2_camera/launch/rs_launch.py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참고하여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>
                <a:hlinkClick r:id="rId6"/>
              </a:rPr>
              <a:t>https://github.com/ros-perception/depthimage_to_laserscan/blob/foxy-devel/launch/depthimage_to_laserscan-launch.py</a:t>
            </a:r>
            <a:r>
              <a:rPr lang="en-US" altLang="ko-KR" sz="1200" dirty="0"/>
              <a:t> </a:t>
            </a:r>
            <a:r>
              <a:rPr lang="ko-KR" altLang="en-US" sz="1200" dirty="0"/>
              <a:t>파일 수정</a:t>
            </a:r>
            <a:endParaRPr lang="en-US" altLang="ko-KR" sz="1200" dirty="0"/>
          </a:p>
          <a:p>
            <a:endParaRPr lang="en-US" altLang="ko-KR" sz="2000" dirty="0" smtClean="0"/>
          </a:p>
          <a:p>
            <a:endParaRPr lang="en-US" altLang="ko-KR" sz="2000" dirty="0" smtClean="0">
              <a:hlinkClick r:id="rId6"/>
            </a:endParaRPr>
          </a:p>
          <a:p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56561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 </a:t>
            </a:r>
            <a:r>
              <a:rPr lang="ko-KR" altLang="en-US" smtClean="0"/>
              <a:t>명령에서 </a:t>
            </a:r>
            <a:r>
              <a:rPr lang="en-US" altLang="ko-KR" smtClean="0"/>
              <a:t>ROS arguments </a:t>
            </a:r>
            <a:r>
              <a:rPr lang="ko-KR" altLang="en-US" smtClean="0"/>
              <a:t>사용 예시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200" smtClean="0"/>
              <a:t>파라미터값 변경</a:t>
            </a:r>
            <a:endParaRPr lang="en-US" altLang="ko-KR" sz="1200" smtClean="0">
              <a:hlinkClick r:id="rId2"/>
            </a:endParaRPr>
          </a:p>
          <a:p>
            <a:r>
              <a:rPr lang="en-US" altLang="ko-KR" sz="1200" smtClean="0">
                <a:hlinkClick r:id="rId2"/>
              </a:rPr>
              <a:t>https://github.com/IntelRealSense/realsense-ros/blob/ros2-beta/realsense2_camera/launch/rs_launch.py</a:t>
            </a:r>
            <a:r>
              <a:rPr lang="en-US" altLang="ko-KR" sz="1200" smtClean="0"/>
              <a:t> </a:t>
            </a:r>
            <a:r>
              <a:rPr lang="ko-KR" altLang="en-US" sz="1200" smtClean="0"/>
              <a:t>참고하여</a:t>
            </a:r>
            <a:r>
              <a:rPr lang="en-US" altLang="ko-KR" sz="1200" smtClean="0"/>
              <a:t/>
            </a:r>
            <a:br>
              <a:rPr lang="en-US" altLang="ko-KR" sz="1200" smtClean="0"/>
            </a:br>
            <a:r>
              <a:rPr lang="en-US" altLang="ko-KR" sz="1200" smtClean="0">
                <a:hlinkClick r:id="rId3"/>
              </a:rPr>
              <a:t>https://github.com/ros-perception/depthimage_to_laserscan/blob/foxy-devel/launch/depthimage_to_laserscan-launch.py</a:t>
            </a:r>
            <a:r>
              <a:rPr lang="en-US" altLang="ko-KR" sz="1200" smtClean="0"/>
              <a:t> </a:t>
            </a:r>
            <a:r>
              <a:rPr lang="ko-KR" altLang="en-US" sz="1200" smtClean="0"/>
              <a:t>파일 수정</a:t>
            </a:r>
            <a:endParaRPr lang="en-US" altLang="ko-KR" sz="1200" smtClean="0"/>
          </a:p>
          <a:p>
            <a:endParaRPr lang="en-US" altLang="ko-KR" sz="2000" smtClean="0"/>
          </a:p>
          <a:p>
            <a:endParaRPr lang="en-US" altLang="ko-KR" sz="2000" smtClean="0">
              <a:hlinkClick r:id="rId3"/>
            </a:endParaRPr>
          </a:p>
          <a:p>
            <a:endParaRPr lang="en-US" altLang="ko-KR" sz="2000" smtClean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94653" y="3881636"/>
            <a:ext cx="8248320" cy="75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94653" y="4848957"/>
            <a:ext cx="5543280" cy="72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t="25127" r="19849" b="40563"/>
          <a:stretch/>
        </p:blipFill>
        <p:spPr>
          <a:xfrm>
            <a:off x="558145" y="2660849"/>
            <a:ext cx="5614055" cy="1085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2064545" y="2752725"/>
            <a:ext cx="2198698" cy="127041"/>
          </a:xfrm>
          <a:prstGeom prst="rect">
            <a:avLst/>
          </a:prstGeom>
          <a:solidFill>
            <a:srgbClr val="5B9BD5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840929" y="3900488"/>
            <a:ext cx="1467251" cy="19086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946545" y="5381690"/>
            <a:ext cx="573918" cy="16662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46545" y="5024115"/>
            <a:ext cx="573918" cy="166623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16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Log</a:t>
            </a:r>
            <a:r>
              <a:rPr lang="en-US" altLang="ko-KR"/>
              <a:t/>
            </a:r>
            <a:br>
              <a:rPr lang="en-US" altLang="ko-KR"/>
            </a:b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090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62301" y="3975100"/>
            <a:ext cx="6002195" cy="121184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 </a:t>
            </a:r>
            <a:r>
              <a:rPr lang="ko-KR" altLang="en-US" smtClean="0"/>
              <a:t>명령에서 </a:t>
            </a:r>
            <a:r>
              <a:rPr lang="en-US" altLang="ko-KR" smtClean="0"/>
              <a:t>ROS arguments </a:t>
            </a:r>
            <a:r>
              <a:rPr lang="ko-KR" altLang="en-US" smtClean="0"/>
              <a:t>사용 예시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000" smtClean="0"/>
              <a:t>간단하게 </a:t>
            </a:r>
            <a:r>
              <a:rPr lang="en-US" altLang="ko-KR" sz="2000" smtClean="0"/>
              <a:t>topic </a:t>
            </a:r>
            <a:r>
              <a:rPr lang="ko-KR" altLang="en-US" sz="2000" smtClean="0"/>
              <a:t>리매핑</a:t>
            </a:r>
            <a:endParaRPr lang="en-US" altLang="ko-KR" sz="2000" smtClean="0"/>
          </a:p>
          <a:p>
            <a:endParaRPr lang="en-US" altLang="ko-KR" sz="2000"/>
          </a:p>
          <a:p>
            <a:endParaRPr lang="en-US" altLang="ko-KR" sz="2000" smtClean="0"/>
          </a:p>
          <a:p>
            <a:endParaRPr lang="en-US" altLang="ko-KR" sz="2000"/>
          </a:p>
          <a:p>
            <a:endParaRPr lang="en-US" altLang="ko-KR" sz="2000" smtClean="0"/>
          </a:p>
          <a:p>
            <a:endParaRPr lang="en-US" altLang="ko-KR" sz="2000"/>
          </a:p>
          <a:p>
            <a:endParaRPr lang="en-US" altLang="ko-KR" sz="2000" smtClean="0"/>
          </a:p>
          <a:p>
            <a:endParaRPr lang="en-US" altLang="ko-KR" sz="2000"/>
          </a:p>
          <a:p>
            <a:endParaRPr lang="en-US" altLang="ko-KR" sz="2000" smtClean="0"/>
          </a:p>
          <a:p>
            <a:endParaRPr lang="en-US" altLang="ko-KR" sz="2000"/>
          </a:p>
          <a:p>
            <a:endParaRPr lang="en-US" altLang="ko-KR" sz="2000" smtClean="0"/>
          </a:p>
          <a:p>
            <a:r>
              <a:rPr lang="ko-KR" altLang="en-US" sz="2000" smtClean="0"/>
              <a:t>다른</a:t>
            </a:r>
            <a:endParaRPr lang="en-US" altLang="ko-KR" sz="2000" smtClean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12570" y="2368550"/>
            <a:ext cx="5245967" cy="37955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6" name="직사각형 15"/>
          <p:cNvSpPr/>
          <p:nvPr/>
        </p:nvSpPr>
        <p:spPr>
          <a:xfrm>
            <a:off x="722647" y="3198211"/>
            <a:ext cx="2903203" cy="196107"/>
          </a:xfrm>
          <a:prstGeom prst="rect">
            <a:avLst/>
          </a:prstGeom>
          <a:solidFill>
            <a:srgbClr val="5B9BD5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037146" y="2464380"/>
            <a:ext cx="7138046" cy="70589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직사각형 20"/>
          <p:cNvSpPr/>
          <p:nvPr/>
        </p:nvSpPr>
        <p:spPr>
          <a:xfrm>
            <a:off x="5037146" y="2922588"/>
            <a:ext cx="3656004" cy="19086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084167" y="4753961"/>
            <a:ext cx="1700933" cy="432982"/>
          </a:xfrm>
          <a:prstGeom prst="rect">
            <a:avLst/>
          </a:prstGeom>
          <a:solidFill>
            <a:srgbClr val="5B9BD5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19375" y="6412669"/>
            <a:ext cx="9100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다른 방법 </a:t>
            </a:r>
            <a:r>
              <a:rPr lang="en-US" altLang="ko-KR" sz="1400" smtClean="0"/>
              <a:t>: https</a:t>
            </a:r>
            <a:r>
              <a:rPr lang="en-US" altLang="ko-KR" sz="1400"/>
              <a:t>://answers.ros.org/question/376816/how-to-pass-command-line-arguments-to-a-launch-file/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75338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IPC</a:t>
            </a:r>
            <a:r>
              <a:rPr lang="en-US" altLang="ko-KR"/>
              <a:t/>
            </a:r>
            <a:br>
              <a:rPr lang="en-US" altLang="ko-KR"/>
            </a:b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83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IPC (</a:t>
            </a:r>
            <a:r>
              <a:rPr lang="en-US" altLang="ko-KR" dirty="0"/>
              <a:t>Intra-process </a:t>
            </a:r>
            <a:r>
              <a:rPr lang="en-US" altLang="ko-KR" dirty="0" smtClean="0"/>
              <a:t>communication)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1600" dirty="0" smtClean="0"/>
              <a:t> </a:t>
            </a:r>
            <a:r>
              <a:rPr lang="ko-KR" altLang="en-US" sz="1600" dirty="0" smtClean="0"/>
              <a:t>단일 컴퓨팅 시스템에서 복수개의 노드를 </a:t>
            </a:r>
            <a:r>
              <a:rPr lang="ko-KR" altLang="en-US" sz="1600" dirty="0" err="1" smtClean="0"/>
              <a:t>실행시킬때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데이터 통신을 위한 작업으로 인한 전체적인 성능 저하와 메모리 사용량 </a:t>
            </a:r>
            <a:r>
              <a:rPr lang="ko-KR" altLang="en-US" sz="1600" dirty="0" smtClean="0"/>
              <a:t>증가</a:t>
            </a:r>
            <a:endParaRPr lang="en-US" altLang="ko-KR" sz="1600" dirty="0"/>
          </a:p>
          <a:p>
            <a:r>
              <a:rPr lang="ko-KR" altLang="en-US" sz="1600" dirty="0" smtClean="0"/>
              <a:t> 이를 해결하기 위하여 복수개의 노드를 단일 프로세스에서 동작되도록 하여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고정된 메모리 공간에 접근하여 메모리 복사가 이루어지지않아 </a:t>
            </a:r>
            <a:r>
              <a:rPr lang="ko-KR" altLang="en-US" sz="1600" dirty="0" smtClean="0"/>
              <a:t>성능 </a:t>
            </a:r>
            <a:r>
              <a:rPr lang="ko-KR" altLang="en-US" sz="1600" dirty="0" smtClean="0"/>
              <a:t>저하와 메모리 사용량 증가를 방지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성능평가 </a:t>
            </a:r>
            <a:r>
              <a:rPr lang="ko-KR" altLang="en-US" sz="1600" dirty="0" smtClean="0"/>
              <a:t>참고자료 </a:t>
            </a:r>
            <a:r>
              <a:rPr lang="en-US" altLang="ko-KR" sz="1600" dirty="0"/>
              <a:t>: https://design.ros2.org/articles/intraprocess_communications.html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1000"/>
            <a:ext cx="5920909" cy="280870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683" y="3318088"/>
            <a:ext cx="5861317" cy="191452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5979980" y="4030339"/>
            <a:ext cx="291632" cy="490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80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IPC </a:t>
            </a:r>
            <a:r>
              <a:rPr lang="ko-KR" altLang="en-US" smtClean="0"/>
              <a:t>사용 예시</a:t>
            </a:r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200" dirty="0">
                <a:hlinkClick r:id="rId7"/>
              </a:rPr>
              <a:t>https://</a:t>
            </a:r>
            <a:r>
              <a:rPr lang="en-US" altLang="ko-KR" sz="1200" dirty="0" smtClean="0">
                <a:hlinkClick r:id="rId7"/>
              </a:rPr>
              <a:t>github.com/ros2/demos/tree/master/intra_process_demo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파일 수정</a:t>
            </a:r>
            <a:endParaRPr lang="en-US" altLang="ko-KR" sz="1200" dirty="0" smtClean="0"/>
          </a:p>
          <a:p>
            <a:endParaRPr lang="en-US" altLang="ko-KR" sz="2000" dirty="0" smtClean="0"/>
          </a:p>
          <a:p>
            <a:endParaRPr lang="en-US" altLang="ko-KR" sz="2000" dirty="0" smtClean="0">
              <a:hlinkClick r:id="rId8"/>
            </a:endParaRPr>
          </a:p>
          <a:p>
            <a:endParaRPr lang="en-US" altLang="ko-KR" sz="2000" dirty="0" smtClean="0"/>
          </a:p>
        </p:txBody>
      </p:sp>
      <p:pic>
        <p:nvPicPr>
          <p:cNvPr id="7" name="watermark[1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" y="2438399"/>
            <a:ext cx="5163485" cy="4283075"/>
          </a:xfrm>
          <a:prstGeom prst="rect">
            <a:avLst/>
          </a:prstGeom>
        </p:spPr>
      </p:pic>
      <p:pic>
        <p:nvPicPr>
          <p:cNvPr id="8" name="watermakr_ipc[1]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29425" y="2438399"/>
            <a:ext cx="5163485" cy="4283075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99090" y="2228850"/>
            <a:ext cx="1077260" cy="33496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개별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339540" y="2228850"/>
            <a:ext cx="1077260" cy="33496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IPC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15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IPC </a:t>
            </a:r>
            <a:r>
              <a:rPr lang="ko-KR" altLang="en-US" smtClean="0"/>
              <a:t>사용 예시</a:t>
            </a:r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200">
                <a:hlinkClick r:id="rId7"/>
              </a:rPr>
              <a:t>https://</a:t>
            </a:r>
            <a:r>
              <a:rPr lang="en-US" altLang="ko-KR" sz="1200" smtClean="0">
                <a:hlinkClick r:id="rId7"/>
              </a:rPr>
              <a:t>github.com/ros2/demos/tree/master/intra_process_demo</a:t>
            </a:r>
            <a:r>
              <a:rPr lang="en-US" altLang="ko-KR" sz="1200" smtClean="0"/>
              <a:t> </a:t>
            </a:r>
            <a:r>
              <a:rPr lang="ko-KR" altLang="en-US" sz="1200" smtClean="0"/>
              <a:t>파일 수정</a:t>
            </a:r>
            <a:endParaRPr lang="en-US" altLang="ko-KR" sz="1200" smtClean="0"/>
          </a:p>
          <a:p>
            <a:endParaRPr lang="en-US" altLang="ko-KR" sz="2000" smtClean="0"/>
          </a:p>
          <a:p>
            <a:endParaRPr lang="en-US" altLang="ko-KR" sz="2000" smtClean="0">
              <a:hlinkClick r:id="rId8"/>
            </a:endParaRPr>
          </a:p>
          <a:p>
            <a:endParaRPr lang="en-US" altLang="ko-KR" sz="2000" smtClean="0"/>
          </a:p>
        </p:txBody>
      </p:sp>
      <p:sp>
        <p:nvSpPr>
          <p:cNvPr id="9" name="타원 8"/>
          <p:cNvSpPr/>
          <p:nvPr/>
        </p:nvSpPr>
        <p:spPr>
          <a:xfrm>
            <a:off x="199090" y="2228850"/>
            <a:ext cx="1077260" cy="33496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개별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339540" y="2228850"/>
            <a:ext cx="1077260" cy="33496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IPC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non ipc burg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9090" y="2612230"/>
            <a:ext cx="5788025" cy="4027749"/>
          </a:xfrm>
          <a:prstGeom prst="rect">
            <a:avLst/>
          </a:prstGeom>
        </p:spPr>
      </p:pic>
      <p:pic>
        <p:nvPicPr>
          <p:cNvPr id="4" name="ipc burger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251574" y="2612229"/>
            <a:ext cx="5788025" cy="402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4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IPC </a:t>
            </a:r>
            <a:r>
              <a:rPr lang="ko-KR" altLang="en-US" smtClean="0"/>
              <a:t>사용 성능 평가</a:t>
            </a:r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38200" y="149499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200" smtClean="0"/>
              <a:t>ros2 </a:t>
            </a:r>
            <a:r>
              <a:rPr lang="en-US" altLang="ko-KR" sz="1200"/>
              <a:t>run image_tools cam2image --ros-args -p burger_mode:=true -p width:=10000 -p hight:=</a:t>
            </a:r>
            <a:r>
              <a:rPr lang="en-US" altLang="ko-KR" sz="1200" smtClean="0"/>
              <a:t>10000 </a:t>
            </a:r>
            <a:br>
              <a:rPr lang="en-US" altLang="ko-KR" sz="1200" smtClean="0"/>
            </a:br>
            <a:r>
              <a:rPr lang="ko-KR" altLang="en-US" sz="1200" smtClean="0"/>
              <a:t>로 이미지의 크기를 늘려 사용 리소스 증가시킴</a:t>
            </a:r>
            <a:endParaRPr lang="en-US" altLang="ko-KR" sz="1200" smtClean="0"/>
          </a:p>
          <a:p>
            <a:r>
              <a:rPr lang="en-US" altLang="ko-KR" sz="1200" smtClean="0"/>
              <a:t>top </a:t>
            </a:r>
            <a:r>
              <a:rPr lang="ko-KR" altLang="en-US" sz="1200" smtClean="0"/>
              <a:t>를 이용하여 </a:t>
            </a:r>
            <a:r>
              <a:rPr lang="en-US" altLang="ko-KR" sz="1200" smtClean="0"/>
              <a:t>CPU, MEM </a:t>
            </a:r>
            <a:r>
              <a:rPr lang="ko-KR" altLang="en-US" sz="1200" smtClean="0"/>
              <a:t>사용량 측정 </a:t>
            </a:r>
            <a:r>
              <a:rPr lang="en-US" altLang="ko-KR" sz="1200" smtClean="0"/>
              <a:t>– CPU </a:t>
            </a:r>
            <a:r>
              <a:rPr lang="ko-KR" altLang="en-US" sz="1200" smtClean="0"/>
              <a:t>사용량은 차이가 없으나</a:t>
            </a:r>
            <a:r>
              <a:rPr lang="en-US" altLang="ko-KR" sz="1200" smtClean="0"/>
              <a:t>, MEM </a:t>
            </a:r>
            <a:r>
              <a:rPr lang="ko-KR" altLang="en-US" sz="1200" smtClean="0"/>
              <a:t>사용량은 차이를 보임  </a:t>
            </a:r>
            <a:endParaRPr lang="en-US" altLang="ko-KR" sz="1200"/>
          </a:p>
          <a:p>
            <a:r>
              <a:rPr lang="en-US" altLang="ko-KR" sz="1200" smtClean="0"/>
              <a:t>topic hz </a:t>
            </a:r>
            <a:r>
              <a:rPr lang="ko-KR" altLang="en-US" sz="1200" smtClean="0"/>
              <a:t>를 통해 레이턴시 측정 </a:t>
            </a:r>
            <a:r>
              <a:rPr lang="en-US" altLang="ko-KR" sz="1200" smtClean="0"/>
              <a:t>– IPC </a:t>
            </a:r>
            <a:r>
              <a:rPr lang="ko-KR" altLang="en-US" sz="1200" smtClean="0"/>
              <a:t>사용시 더 높은 </a:t>
            </a:r>
            <a:r>
              <a:rPr lang="en-US" altLang="ko-KR" sz="1200" smtClean="0"/>
              <a:t>hz</a:t>
            </a:r>
            <a:r>
              <a:rPr lang="ko-KR" altLang="en-US" sz="1200" smtClean="0"/>
              <a:t>를 보임</a:t>
            </a:r>
            <a:r>
              <a:rPr lang="en-US" altLang="ko-KR" sz="1200" smtClean="0"/>
              <a:t> </a:t>
            </a:r>
          </a:p>
          <a:p>
            <a:endParaRPr lang="en-US" altLang="ko-KR" sz="2000" smtClean="0">
              <a:hlinkClick r:id="rId11"/>
            </a:endParaRPr>
          </a:p>
          <a:p>
            <a:endParaRPr lang="en-US" altLang="ko-KR" sz="2000" smtClean="0"/>
          </a:p>
        </p:txBody>
      </p:sp>
      <p:sp>
        <p:nvSpPr>
          <p:cNvPr id="9" name="타원 8"/>
          <p:cNvSpPr/>
          <p:nvPr/>
        </p:nvSpPr>
        <p:spPr>
          <a:xfrm>
            <a:off x="199090" y="3011790"/>
            <a:ext cx="1077260" cy="33496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개별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339540" y="3011790"/>
            <a:ext cx="1077260" cy="33496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IPC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178378" y="365125"/>
            <a:ext cx="3798277" cy="105325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b="1">
                <a:solidFill>
                  <a:schemeClr val="tx1"/>
                </a:solidFill>
              </a:rPr>
              <a:t>cam2image : </a:t>
            </a:r>
            <a:r>
              <a:rPr lang="ko-KR" altLang="en-US" sz="600" b="1">
                <a:solidFill>
                  <a:schemeClr val="tx1"/>
                </a:solidFill>
              </a:rPr>
              <a:t>이미지 퍼블리싱</a:t>
            </a:r>
            <a:r>
              <a:rPr lang="en-US" altLang="ko-KR" sz="600" b="1">
                <a:solidFill>
                  <a:schemeClr val="tx1"/>
                </a:solidFill>
              </a:rPr>
              <a:t/>
            </a:r>
            <a:br>
              <a:rPr lang="en-US" altLang="ko-KR" sz="600" b="1">
                <a:solidFill>
                  <a:schemeClr val="tx1"/>
                </a:solidFill>
              </a:rPr>
            </a:br>
            <a:r>
              <a:rPr lang="en-US" altLang="ko-KR" sz="600" b="1">
                <a:solidFill>
                  <a:schemeClr val="tx1"/>
                </a:solidFill>
              </a:rPr>
              <a:t>watermark_node : cam2image</a:t>
            </a:r>
            <a:r>
              <a:rPr lang="ko-KR" altLang="en-US" sz="600" b="1">
                <a:solidFill>
                  <a:schemeClr val="tx1"/>
                </a:solidFill>
              </a:rPr>
              <a:t>가 퍼블리싱 하는 이미지에 워터마크를 추가한 이미지 퍼블리싱</a:t>
            </a:r>
            <a:r>
              <a:rPr lang="en-US" altLang="ko-KR" sz="600" b="1">
                <a:solidFill>
                  <a:schemeClr val="tx1"/>
                </a:solidFill>
              </a:rPr>
              <a:t/>
            </a:r>
            <a:br>
              <a:rPr lang="en-US" altLang="ko-KR" sz="600" b="1">
                <a:solidFill>
                  <a:schemeClr val="tx1"/>
                </a:solidFill>
              </a:rPr>
            </a:br>
            <a:r>
              <a:rPr lang="en-US" altLang="ko-KR" sz="600" b="1">
                <a:solidFill>
                  <a:schemeClr val="tx1"/>
                </a:solidFill>
              </a:rPr>
              <a:t>watermark_node2 : watermark_node</a:t>
            </a:r>
            <a:r>
              <a:rPr lang="ko-KR" altLang="en-US" sz="600" b="1">
                <a:solidFill>
                  <a:schemeClr val="tx1"/>
                </a:solidFill>
              </a:rPr>
              <a:t>가 퍼블리싱 하는 이미지에 워터마크를 추가한 이미지 퍼블리싱</a:t>
            </a:r>
            <a:r>
              <a:rPr lang="en-US" altLang="ko-KR" sz="600" b="1">
                <a:solidFill>
                  <a:schemeClr val="tx1"/>
                </a:solidFill>
              </a:rPr>
              <a:t/>
            </a:r>
            <a:br>
              <a:rPr lang="en-US" altLang="ko-KR" sz="600" b="1">
                <a:solidFill>
                  <a:schemeClr val="tx1"/>
                </a:solidFill>
              </a:rPr>
            </a:br>
            <a:r>
              <a:rPr lang="en-US" altLang="ko-KR" sz="600" b="1">
                <a:solidFill>
                  <a:schemeClr val="tx1"/>
                </a:solidFill>
              </a:rPr>
              <a:t>watermark_node3 : watermark_node2</a:t>
            </a:r>
            <a:r>
              <a:rPr lang="ko-KR" altLang="en-US" sz="600" b="1">
                <a:solidFill>
                  <a:schemeClr val="tx1"/>
                </a:solidFill>
              </a:rPr>
              <a:t>가 퍼블리싱 하는 이미지에 워터마크를 추가한 이미지 퍼블리싱</a:t>
            </a:r>
            <a:r>
              <a:rPr lang="en-US" altLang="ko-KR" sz="600" b="1">
                <a:solidFill>
                  <a:schemeClr val="tx1"/>
                </a:solidFill>
              </a:rPr>
              <a:t/>
            </a:r>
            <a:br>
              <a:rPr lang="en-US" altLang="ko-KR" sz="600" b="1">
                <a:solidFill>
                  <a:schemeClr val="tx1"/>
                </a:solidFill>
              </a:rPr>
            </a:br>
            <a:r>
              <a:rPr lang="en-US" altLang="ko-KR" sz="600" b="1">
                <a:solidFill>
                  <a:schemeClr val="tx1"/>
                </a:solidFill>
              </a:rPr>
              <a:t>watermark_node4 : watermark_node3</a:t>
            </a:r>
            <a:r>
              <a:rPr lang="ko-KR" altLang="en-US" sz="600" b="1">
                <a:solidFill>
                  <a:schemeClr val="tx1"/>
                </a:solidFill>
              </a:rPr>
              <a:t>이 퍼블리싱 하는 이미지에 워터마크를 추가한 이미지 퍼블리싱</a:t>
            </a:r>
            <a:r>
              <a:rPr lang="en-US" altLang="ko-KR" sz="600" b="1">
                <a:solidFill>
                  <a:schemeClr val="tx1"/>
                </a:solidFill>
              </a:rPr>
              <a:t/>
            </a:r>
            <a:br>
              <a:rPr lang="en-US" altLang="ko-KR" sz="600" b="1">
                <a:solidFill>
                  <a:schemeClr val="tx1"/>
                </a:solidFill>
              </a:rPr>
            </a:br>
            <a:r>
              <a:rPr lang="en-US" altLang="ko-KR" sz="600" b="1">
                <a:solidFill>
                  <a:schemeClr val="tx1"/>
                </a:solidFill>
              </a:rPr>
              <a:t>image_view_node : watermark_node</a:t>
            </a:r>
            <a:r>
              <a:rPr lang="ko-KR" altLang="en-US" sz="600" b="1">
                <a:solidFill>
                  <a:schemeClr val="tx1"/>
                </a:solidFill>
              </a:rPr>
              <a:t>가 퍼블리싱 하는 이미지를 출력</a:t>
            </a:r>
            <a:r>
              <a:rPr lang="en-US" altLang="ko-KR" sz="600" b="1">
                <a:solidFill>
                  <a:schemeClr val="tx1"/>
                </a:solidFill>
              </a:rPr>
              <a:t/>
            </a:r>
            <a:br>
              <a:rPr lang="en-US" altLang="ko-KR" sz="600" b="1">
                <a:solidFill>
                  <a:schemeClr val="tx1"/>
                </a:solidFill>
              </a:rPr>
            </a:br>
            <a:r>
              <a:rPr lang="en-US" altLang="ko-KR" sz="600" b="1">
                <a:solidFill>
                  <a:schemeClr val="tx1"/>
                </a:solidFill>
              </a:rPr>
              <a:t>image_view_node : watermark_node2</a:t>
            </a:r>
            <a:r>
              <a:rPr lang="ko-KR" altLang="en-US" sz="600" b="1">
                <a:solidFill>
                  <a:schemeClr val="tx1"/>
                </a:solidFill>
              </a:rPr>
              <a:t>가 퍼블리싱 하는 이미지를 출력</a:t>
            </a:r>
            <a:r>
              <a:rPr lang="en-US" altLang="ko-KR" sz="600" b="1">
                <a:solidFill>
                  <a:schemeClr val="tx1"/>
                </a:solidFill>
              </a:rPr>
              <a:t/>
            </a:r>
            <a:br>
              <a:rPr lang="en-US" altLang="ko-KR" sz="600" b="1">
                <a:solidFill>
                  <a:schemeClr val="tx1"/>
                </a:solidFill>
              </a:rPr>
            </a:br>
            <a:r>
              <a:rPr lang="en-US" altLang="ko-KR" sz="600" b="1">
                <a:solidFill>
                  <a:schemeClr val="tx1"/>
                </a:solidFill>
              </a:rPr>
              <a:t>image_view_node : watermark_node3</a:t>
            </a:r>
            <a:r>
              <a:rPr lang="ko-KR" altLang="en-US" sz="600" b="1">
                <a:solidFill>
                  <a:schemeClr val="tx1"/>
                </a:solidFill>
              </a:rPr>
              <a:t>이 퍼블리싱 하는 이미지를 출력</a:t>
            </a:r>
            <a:r>
              <a:rPr lang="en-US" altLang="ko-KR" sz="600" b="1">
                <a:solidFill>
                  <a:schemeClr val="tx1"/>
                </a:solidFill>
              </a:rPr>
              <a:t/>
            </a:r>
            <a:br>
              <a:rPr lang="en-US" altLang="ko-KR" sz="600" b="1">
                <a:solidFill>
                  <a:schemeClr val="tx1"/>
                </a:solidFill>
              </a:rPr>
            </a:br>
            <a:r>
              <a:rPr lang="en-US" altLang="ko-KR" sz="600" b="1">
                <a:solidFill>
                  <a:schemeClr val="tx1"/>
                </a:solidFill>
              </a:rPr>
              <a:t>image_view_node : watermark_node4</a:t>
            </a:r>
            <a:r>
              <a:rPr lang="ko-KR" altLang="en-US" sz="600" b="1">
                <a:solidFill>
                  <a:schemeClr val="tx1"/>
                </a:solidFill>
              </a:rPr>
              <a:t>가 퍼블리싱 하는 이미지를 </a:t>
            </a:r>
            <a:r>
              <a:rPr lang="ko-KR" altLang="en-US" sz="600" b="1" smtClean="0">
                <a:solidFill>
                  <a:schemeClr val="tx1"/>
                </a:solidFill>
              </a:rPr>
              <a:t>출력</a:t>
            </a:r>
            <a:endParaRPr lang="en-US" altLang="ko-KR" sz="600" b="1" smtClean="0">
              <a:solidFill>
                <a:schemeClr val="tx1"/>
              </a:solidFill>
            </a:endParaRPr>
          </a:p>
          <a:p>
            <a:endParaRPr lang="en-US" altLang="ko-KR" sz="600" b="1">
              <a:solidFill>
                <a:schemeClr val="tx1"/>
              </a:solidFill>
            </a:endParaRPr>
          </a:p>
          <a:p>
            <a:r>
              <a:rPr lang="en-US" altLang="ko-KR" sz="600" b="1" smtClean="0">
                <a:solidFill>
                  <a:schemeClr val="tx1"/>
                </a:solidFill>
              </a:rPr>
              <a:t>image_pipeline_ : watermark... </a:t>
            </a:r>
            <a:r>
              <a:rPr lang="ko-KR" altLang="en-US" sz="600" b="1" smtClean="0">
                <a:solidFill>
                  <a:schemeClr val="tx1"/>
                </a:solidFill>
              </a:rPr>
              <a:t>과 </a:t>
            </a:r>
            <a:r>
              <a:rPr lang="en-US" altLang="ko-KR" sz="600" b="1" smtClean="0">
                <a:solidFill>
                  <a:schemeClr val="tx1"/>
                </a:solidFill>
              </a:rPr>
              <a:t>image_view... </a:t>
            </a:r>
            <a:r>
              <a:rPr lang="ko-KR" altLang="en-US" sz="600" b="1" smtClean="0">
                <a:solidFill>
                  <a:schemeClr val="tx1"/>
                </a:solidFill>
              </a:rPr>
              <a:t>를 모두 실행</a:t>
            </a:r>
            <a:endParaRPr lang="en-US" altLang="ko-KR" sz="1000" b="1">
              <a:solidFill>
                <a:schemeClr val="tx1"/>
              </a:solidFill>
            </a:endParaRPr>
          </a:p>
        </p:txBody>
      </p:sp>
      <p:pic>
        <p:nvPicPr>
          <p:cNvPr id="7" name="top sepera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9090" y="3443882"/>
            <a:ext cx="3909158" cy="1525525"/>
          </a:xfrm>
          <a:prstGeom prst="rect">
            <a:avLst/>
          </a:prstGeom>
        </p:spPr>
      </p:pic>
      <p:pic>
        <p:nvPicPr>
          <p:cNvPr id="8" name="top_all in on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39540" y="3443882"/>
            <a:ext cx="3909158" cy="1525525"/>
          </a:xfrm>
          <a:prstGeom prst="rect">
            <a:avLst/>
          </a:prstGeom>
        </p:spPr>
      </p:pic>
      <p:pic>
        <p:nvPicPr>
          <p:cNvPr id="13" name="seperate hz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133218" y="2700997"/>
            <a:ext cx="1708644" cy="4033520"/>
          </a:xfrm>
          <a:prstGeom prst="rect">
            <a:avLst/>
          </a:prstGeom>
        </p:spPr>
      </p:pic>
      <p:pic>
        <p:nvPicPr>
          <p:cNvPr id="14" name="all in one hz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268011" y="2700997"/>
            <a:ext cx="1708644" cy="4033520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6096000" y="3011790"/>
            <a:ext cx="0" cy="3255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83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QoS</a:t>
            </a:r>
            <a:br>
              <a:rPr lang="en-US" altLang="ko-KR" smtClean="0"/>
            </a:b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27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QoS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60" y="1900846"/>
            <a:ext cx="5945448" cy="16547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208" y="1894984"/>
            <a:ext cx="5916158" cy="14570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34" y="3597548"/>
            <a:ext cx="5908837" cy="14570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866" y="3396923"/>
            <a:ext cx="5908841" cy="11349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117" y="5096557"/>
            <a:ext cx="5894194" cy="112758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631" y="4576696"/>
            <a:ext cx="5908838" cy="164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25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QoS </a:t>
            </a:r>
            <a:r>
              <a:rPr lang="ko-KR" altLang="en-US" smtClean="0"/>
              <a:t>실습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273607" y="1690688"/>
            <a:ext cx="7644786" cy="4943851"/>
          </a:xfrm>
          <a:prstGeom prst="rect">
            <a:avLst/>
          </a:prstGeom>
          <a:noFill/>
          <a:ln cap="flat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9405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QoS </a:t>
            </a:r>
            <a:r>
              <a:rPr lang="ko-KR" altLang="en-US" smtClean="0"/>
              <a:t>실습 </a:t>
            </a:r>
            <a:r>
              <a:rPr lang="en-US" altLang="ko-KR" smtClean="0"/>
              <a:t>– History</a:t>
            </a:r>
            <a:endParaRPr lang="ko-KR" altLang="en-US"/>
          </a:p>
        </p:txBody>
      </p:sp>
      <p:pic>
        <p:nvPicPr>
          <p:cNvPr id="3" name="history 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67134" y="1595438"/>
            <a:ext cx="4265511" cy="2471102"/>
          </a:xfrm>
          <a:prstGeom prst="rect">
            <a:avLst/>
          </a:prstGeom>
        </p:spPr>
      </p:pic>
      <p:pic>
        <p:nvPicPr>
          <p:cNvPr id="10" name="depth_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2884" y="1595438"/>
            <a:ext cx="4265511" cy="2471102"/>
          </a:xfrm>
          <a:prstGeom prst="rect">
            <a:avLst/>
          </a:prstGeom>
        </p:spPr>
      </p:pic>
      <p:pic>
        <p:nvPicPr>
          <p:cNvPr id="11" name="depth_20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2884" y="4313238"/>
            <a:ext cx="4265511" cy="24711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4098" y="2921001"/>
            <a:ext cx="1680973" cy="11079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depth=5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KEEP_LAST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smtClean="0"/>
              <a:t>TRANSIENT_LOCAL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44097" y="5589429"/>
            <a:ext cx="1680973" cy="110799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depth=20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KEEP_LAST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smtClean="0"/>
              <a:t>TRANSIENT_LOCAL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86147" y="3144679"/>
            <a:ext cx="1680973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/>
              <a:t>KEEP_ALL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smtClean="0"/>
              <a:t>TRANSIENT_LOCAL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88560" y="5058866"/>
            <a:ext cx="597856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mtClean="0"/>
              <a:t>$ ros2 run my_first_ros_rclpy_pkg helloworld_publisher</a:t>
            </a:r>
          </a:p>
          <a:p>
            <a:endParaRPr lang="en-US" altLang="ko-KR"/>
          </a:p>
          <a:p>
            <a:r>
              <a:rPr lang="en-US" altLang="ko-KR" smtClean="0"/>
              <a:t>$ </a:t>
            </a:r>
            <a:r>
              <a:rPr lang="en-US" altLang="ko-KR"/>
              <a:t>ros2 run my_first_ros_rclpy_pkg </a:t>
            </a:r>
            <a:r>
              <a:rPr lang="en-US" altLang="ko-KR" smtClean="0"/>
              <a:t>helloworld_subscriber</a:t>
            </a:r>
            <a:endParaRPr lang="en-US" altLang="ko-KR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9032" y="0"/>
            <a:ext cx="4702968" cy="130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8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Log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SzPct val="45000"/>
              <a:buFont typeface="Wingdings" panose="05000000000000000000" pitchFamily="2" charset="2"/>
              <a:buChar char="Ø"/>
            </a:pPr>
            <a:r>
              <a:rPr lang="ko-KR" altLang="en-US" sz="1800"/>
              <a:t>로그</a:t>
            </a:r>
            <a:r>
              <a:rPr lang="en-US" altLang="ko-KR" sz="1800"/>
              <a:t>(</a:t>
            </a:r>
            <a:r>
              <a:rPr lang="en-US" altLang="zh-CN" sz="1800"/>
              <a:t>Log)</a:t>
            </a:r>
            <a:r>
              <a:rPr lang="ko-KR" altLang="en-US" sz="1800"/>
              <a:t>는 프로그램을 개발하는 과정에서 개발자가 프로그램을 검토하기위한 간단한 디버깅툴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56" y="2328573"/>
            <a:ext cx="4408918" cy="31182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406256" y="2393764"/>
            <a:ext cx="3244538" cy="291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602876" y="5371554"/>
            <a:ext cx="3399790" cy="12594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/>
            <a:alphaModFix/>
          </a:blip>
          <a:srcRect r="19450"/>
          <a:stretch/>
        </p:blipFill>
        <p:spPr>
          <a:xfrm>
            <a:off x="4058639" y="5780132"/>
            <a:ext cx="2729511" cy="467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/>
            <a:alphaModFix/>
          </a:blip>
          <a:srcRect r="22850"/>
          <a:stretch/>
        </p:blipFill>
        <p:spPr>
          <a:xfrm>
            <a:off x="4285748" y="5137826"/>
            <a:ext cx="2508752" cy="4674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42701" y="6296440"/>
            <a:ext cx="4820329" cy="316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387746" y="5681505"/>
            <a:ext cx="3438893" cy="424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114842" y="5326969"/>
            <a:ext cx="3870728" cy="2947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15" name="직선 연결선 14"/>
          <p:cNvCxnSpPr/>
          <p:nvPr/>
        </p:nvCxnSpPr>
        <p:spPr>
          <a:xfrm>
            <a:off x="6936030" y="2427197"/>
            <a:ext cx="0" cy="4125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994400" y="2360837"/>
            <a:ext cx="800100" cy="406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solidFill>
                  <a:schemeClr val="tx1"/>
                </a:solidFill>
              </a:rPr>
              <a:t>c++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77560" y="2360837"/>
            <a:ext cx="1197173" cy="406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solidFill>
                  <a:schemeClr val="tx1"/>
                </a:solidFill>
              </a:rPr>
              <a:t>python</a:t>
            </a:r>
            <a:endParaRPr lang="ko-KR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327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QoS </a:t>
            </a:r>
            <a:r>
              <a:rPr lang="ko-KR" altLang="en-US" smtClean="0"/>
              <a:t>실습 </a:t>
            </a:r>
            <a:r>
              <a:rPr lang="en-US" altLang="ko-KR" smtClean="0"/>
              <a:t>– Deadline</a:t>
            </a:r>
            <a:endParaRPr lang="ko-KR" altLang="en-US"/>
          </a:p>
        </p:txBody>
      </p:sp>
      <p:pic>
        <p:nvPicPr>
          <p:cNvPr id="4" name="deadline 3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528" y="1932998"/>
            <a:ext cx="5129333" cy="399256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3528" y="1690688"/>
            <a:ext cx="4358886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smtClean="0"/>
              <a:t>$ ros2 run quality_of_service_demo_py deadline 1000 --publish-for 3000 --pause-for 3000</a:t>
            </a:r>
            <a:endParaRPr lang="en-US" altLang="ko-KR" sz="80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032" y="1"/>
            <a:ext cx="4702968" cy="9032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1825" y="3229094"/>
            <a:ext cx="5372850" cy="140037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294446" y="3278188"/>
            <a:ext cx="1465254" cy="19086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294446" y="4016485"/>
            <a:ext cx="1287454" cy="19086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137722" y="4754782"/>
            <a:ext cx="570628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정해진 주기안에 데이터가 발신 및 수신되지 않을경우 </a:t>
            </a:r>
            <a:r>
              <a:rPr lang="en-US" altLang="ko-KR" sz="1200" smtClean="0"/>
              <a:t/>
            </a:r>
            <a:br>
              <a:rPr lang="en-US" altLang="ko-KR" sz="1200" smtClean="0"/>
            </a:br>
            <a:r>
              <a:rPr lang="ko-KR" altLang="en-US" sz="1200" smtClean="0"/>
              <a:t>해당 데이터가 필요한 노드또한 정상적인 동작을 할수 없기에</a:t>
            </a:r>
            <a:endParaRPr lang="en-US" altLang="ko-KR" sz="1200" smtClean="0"/>
          </a:p>
          <a:p>
            <a:r>
              <a:rPr lang="ko-KR" altLang="en-US" sz="1200" smtClean="0"/>
              <a:t>콜백함수에서 이에대한 대처를 할수있게 처리하는것이 좋아보임</a:t>
            </a:r>
            <a:endParaRPr lang="en-US" altLang="ko-KR" sz="1200" smtClean="0"/>
          </a:p>
          <a:p>
            <a:endParaRPr lang="en-US" altLang="ko-KR" sz="1200" smtClean="0"/>
          </a:p>
          <a:p>
            <a:r>
              <a:rPr lang="en-US" altLang="ko-KR" sz="1200" smtClean="0"/>
              <a:t>ex. </a:t>
            </a:r>
            <a:r>
              <a:rPr lang="ko-KR" altLang="en-US" sz="1200" smtClean="0"/>
              <a:t>엑스트라 센서를 구비하여 메인 센서의 토픽이 발신되지 않으면 대신 사용</a:t>
            </a:r>
            <a:r>
              <a:rPr lang="en-US" altLang="ko-KR" sz="1200" smtClean="0"/>
              <a:t>?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92386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QoS </a:t>
            </a:r>
            <a:r>
              <a:rPr lang="ko-KR" altLang="en-US" smtClean="0"/>
              <a:t>실습 </a:t>
            </a:r>
            <a:r>
              <a:rPr lang="en-US" altLang="ko-KR" smtClean="0"/>
              <a:t>– Lifespan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43528" y="1690688"/>
            <a:ext cx="4613764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smtClean="0"/>
              <a:t>$ ros2 run quality_of_service_demo_py lifespan 1000 --publish-count 20 --subscribe-after 3000</a:t>
            </a:r>
            <a:endParaRPr lang="en-US" altLang="ko-KR" sz="800"/>
          </a:p>
        </p:txBody>
      </p:sp>
      <p:sp>
        <p:nvSpPr>
          <p:cNvPr id="16" name="TextBox 15"/>
          <p:cNvSpPr txBox="1"/>
          <p:nvPr/>
        </p:nvSpPr>
        <p:spPr>
          <a:xfrm>
            <a:off x="6295077" y="1690688"/>
            <a:ext cx="4669868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/>
              <a:t>$ ros2 run quality_of_service_demo_py lifespan </a:t>
            </a:r>
            <a:r>
              <a:rPr lang="en-US" altLang="ko-KR" sz="800" smtClean="0"/>
              <a:t>10000 --publish-count </a:t>
            </a:r>
            <a:r>
              <a:rPr lang="en-US" altLang="ko-KR" sz="800"/>
              <a:t>20 </a:t>
            </a:r>
            <a:r>
              <a:rPr lang="en-US" altLang="ko-KR" sz="800" smtClean="0"/>
              <a:t>--subscribe-after 5000</a:t>
            </a:r>
            <a:endParaRPr lang="en-US" altLang="ko-KR" sz="800"/>
          </a:p>
        </p:txBody>
      </p:sp>
      <p:pic>
        <p:nvPicPr>
          <p:cNvPr id="3" name="lifespan10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528" y="2004059"/>
            <a:ext cx="4637479" cy="3482341"/>
          </a:xfrm>
          <a:prstGeom prst="rect">
            <a:avLst/>
          </a:prstGeom>
        </p:spPr>
      </p:pic>
      <p:pic>
        <p:nvPicPr>
          <p:cNvPr id="6" name="lifespan 1000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95077" y="2004059"/>
            <a:ext cx="4637479" cy="34823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9032" y="20817"/>
            <a:ext cx="4700238" cy="8991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52509" y="5676677"/>
            <a:ext cx="570628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smtClean="0"/>
              <a:t>History </a:t>
            </a:r>
            <a:r>
              <a:rPr lang="ko-KR" altLang="en-US" sz="1200" smtClean="0"/>
              <a:t>의 </a:t>
            </a:r>
            <a:r>
              <a:rPr lang="en-US" altLang="ko-KR" sz="1200" smtClean="0"/>
              <a:t>KEEP_LAST </a:t>
            </a:r>
            <a:r>
              <a:rPr lang="ko-KR" altLang="en-US" sz="1200" smtClean="0"/>
              <a:t>가 </a:t>
            </a:r>
            <a:r>
              <a:rPr lang="en-US" altLang="ko-KR" sz="1200" smtClean="0"/>
              <a:t>depth </a:t>
            </a:r>
            <a:r>
              <a:rPr lang="ko-KR" altLang="en-US" sz="1200" smtClean="0"/>
              <a:t>를 통해 특정 갯수의 데이터를 챙겼다면</a:t>
            </a:r>
            <a:endParaRPr lang="en-US" altLang="ko-KR" sz="1200" smtClean="0"/>
          </a:p>
          <a:p>
            <a:r>
              <a:rPr lang="en-US" altLang="ko-KR" sz="1200" smtClean="0"/>
              <a:t>Lifespan </a:t>
            </a:r>
            <a:r>
              <a:rPr lang="ko-KR" altLang="en-US" sz="1200" smtClean="0"/>
              <a:t>은 특정 시간동안의 데이터를 챙김</a:t>
            </a:r>
            <a:endParaRPr lang="en-US" altLang="ko-KR" sz="1200" smtClean="0"/>
          </a:p>
        </p:txBody>
      </p:sp>
    </p:spTree>
    <p:extLst>
      <p:ext uri="{BB962C8B-B14F-4D97-AF65-F5344CB8AC3E}">
        <p14:creationId xmlns:p14="http://schemas.microsoft.com/office/powerpoint/2010/main" val="232545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QoS </a:t>
            </a:r>
            <a:r>
              <a:rPr lang="ko-KR" altLang="en-US" smtClean="0"/>
              <a:t>실습 </a:t>
            </a:r>
            <a:r>
              <a:rPr lang="en-US" altLang="ko-KR" smtClean="0"/>
              <a:t>– Liveliness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43528" y="1690688"/>
            <a:ext cx="4969630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smtClean="0"/>
              <a:t>$ ros2 run quality_of_service_demo_py liveliness 1000 --kill-publisher-after 2000 --policy AUTOMATIC </a:t>
            </a:r>
            <a:endParaRPr lang="en-US" altLang="ko-KR" sz="800"/>
          </a:p>
        </p:txBody>
      </p:sp>
      <p:pic>
        <p:nvPicPr>
          <p:cNvPr id="4" name="liveliness automatic_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528" y="1942151"/>
            <a:ext cx="5179374" cy="3116715"/>
          </a:xfrm>
          <a:prstGeom prst="rect">
            <a:avLst/>
          </a:prstGeom>
        </p:spPr>
      </p:pic>
      <p:pic>
        <p:nvPicPr>
          <p:cNvPr id="5" name="liveliness manual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95077" y="1942150"/>
            <a:ext cx="5179374" cy="311671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95077" y="1690688"/>
            <a:ext cx="5367175" cy="21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smtClean="0"/>
              <a:t>$ ros2 run quality_of_service_demo_py liveliness 1000 --kill-publisher-after 2000 --policy MANUAL_BY_TOPIC </a:t>
            </a:r>
            <a:endParaRPr lang="en-US" altLang="ko-KR" sz="80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9032" y="0"/>
            <a:ext cx="4702968" cy="130895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9032" y="0"/>
            <a:ext cx="4702968" cy="13112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4597" y="5239604"/>
            <a:ext cx="2547491" cy="15172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9032" y="5174043"/>
            <a:ext cx="2622418" cy="164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4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Log </a:t>
            </a:r>
            <a:r>
              <a:rPr lang="ko-KR" altLang="en-US" smtClean="0"/>
              <a:t>활용 예시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2777728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nvblox_node </a:t>
            </a:r>
            <a:r>
              <a:rPr lang="ko-KR" altLang="en-US" sz="1800" dirty="0" err="1" smtClean="0"/>
              <a:t>실행중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에러발생</a:t>
            </a:r>
            <a:r>
              <a:rPr lang="ko-KR" altLang="en-US" sz="1800" dirty="0" smtClean="0"/>
              <a:t> 및 종료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노드 파일내부에서 로그출력부를 넣어서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노드 내부 구문 실행 순서 추적</a:t>
            </a:r>
            <a:endParaRPr lang="en-US" altLang="ko-KR" sz="1800" dirty="0"/>
          </a:p>
          <a:p>
            <a:r>
              <a:rPr lang="ko-KR" altLang="en-US" sz="1800" dirty="0" smtClean="0"/>
              <a:t>에러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종료 지점 </a:t>
            </a:r>
            <a:r>
              <a:rPr lang="ko-KR" altLang="en-US" sz="1800" dirty="0" smtClean="0"/>
              <a:t>추적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err="1" smtClean="0"/>
              <a:t>급한대로</a:t>
            </a:r>
            <a:r>
              <a:rPr lang="ko-KR" altLang="en-US" sz="1800" dirty="0" smtClean="0"/>
              <a:t> 단순한 디버깅 툴로도 사용 가능</a:t>
            </a:r>
            <a:endParaRPr lang="ko-KR" altLang="en-US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275344" y="1773944"/>
            <a:ext cx="2746959" cy="4895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15264" y="795435"/>
            <a:ext cx="3967920" cy="3243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8133348" y="4589696"/>
            <a:ext cx="3949836" cy="19525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이등변 삼각형 3"/>
          <p:cNvSpPr/>
          <p:nvPr/>
        </p:nvSpPr>
        <p:spPr>
          <a:xfrm rot="5400000">
            <a:off x="7963034" y="5354798"/>
            <a:ext cx="260350" cy="2095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 rot="5400000">
            <a:off x="7922469" y="2630091"/>
            <a:ext cx="260350" cy="2095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78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 </a:t>
            </a:r>
            <a:r>
              <a:rPr lang="ko-KR" altLang="en-US" dirty="0" smtClean="0"/>
              <a:t>기본 </a:t>
            </a:r>
            <a:r>
              <a:rPr lang="ko-KR" altLang="en-US" dirty="0" smtClean="0"/>
              <a:t>경로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smtClean="0"/>
              <a:t>~/.ros/log/ </a:t>
            </a:r>
            <a:r>
              <a:rPr lang="ko-KR" altLang="en-US" sz="2000" smtClean="0"/>
              <a:t>에 로그 저장</a:t>
            </a:r>
            <a:endParaRPr lang="en-US" altLang="ko-KR" sz="2000" smtClean="0"/>
          </a:p>
          <a:p>
            <a:endParaRPr lang="en-US" altLang="ko-KR" sz="2000"/>
          </a:p>
          <a:p>
            <a:r>
              <a:rPr lang="en-US" altLang="ko-KR" sz="2000" smtClean="0"/>
              <a:t>launch </a:t>
            </a:r>
            <a:r>
              <a:rPr lang="ko-KR" altLang="en-US" sz="2000" smtClean="0"/>
              <a:t>로그</a:t>
            </a:r>
            <a:endParaRPr lang="en-US" altLang="ko-KR" sz="2000" smtClean="0"/>
          </a:p>
          <a:p>
            <a:pPr lvl="1"/>
            <a:r>
              <a:rPr lang="zh-CN" altLang="en-US" sz="1600"/>
              <a:t>연</a:t>
            </a:r>
            <a:r>
              <a:rPr lang="en-US" altLang="zh-CN" sz="1600"/>
              <a:t>-</a:t>
            </a:r>
            <a:r>
              <a:rPr lang="zh-CN" altLang="en-US" sz="1600"/>
              <a:t>월</a:t>
            </a:r>
            <a:r>
              <a:rPr lang="en-US" altLang="zh-CN" sz="1600"/>
              <a:t>-</a:t>
            </a:r>
            <a:r>
              <a:rPr lang="zh-CN" altLang="en-US" sz="1600"/>
              <a:t>일</a:t>
            </a:r>
            <a:r>
              <a:rPr lang="en-US" altLang="zh-CN" sz="1600"/>
              <a:t>-</a:t>
            </a:r>
            <a:r>
              <a:rPr lang="zh-CN" altLang="en-US" sz="1600"/>
              <a:t>시</a:t>
            </a:r>
            <a:r>
              <a:rPr lang="en-US" altLang="zh-CN" sz="1600"/>
              <a:t>-</a:t>
            </a:r>
            <a:r>
              <a:rPr lang="zh-CN" altLang="en-US" sz="1600"/>
              <a:t>분</a:t>
            </a:r>
            <a:r>
              <a:rPr lang="en-US" altLang="zh-CN" sz="1600"/>
              <a:t>-</a:t>
            </a:r>
            <a:r>
              <a:rPr lang="zh-CN" altLang="en-US" sz="1600"/>
              <a:t>초</a:t>
            </a:r>
            <a:r>
              <a:rPr lang="en-US" altLang="zh-CN" sz="1600"/>
              <a:t>-...-</a:t>
            </a:r>
            <a:r>
              <a:rPr lang="zh-CN" altLang="en-US" sz="1600"/>
              <a:t>사용</a:t>
            </a:r>
            <a:r>
              <a:rPr lang="zh-CN" altLang="en-US" sz="1600" smtClean="0"/>
              <a:t>자</a:t>
            </a:r>
            <a:r>
              <a:rPr lang="en-US" altLang="zh-CN" sz="1600" smtClean="0"/>
              <a:t>.../launch.log</a:t>
            </a:r>
          </a:p>
          <a:p>
            <a:pPr lvl="1"/>
            <a:r>
              <a:rPr lang="en-US" altLang="ko-KR" sz="1600"/>
              <a:t>2022-04-03-00-19-46-980...-ha-… / launch.log</a:t>
            </a:r>
          </a:p>
          <a:p>
            <a:endParaRPr lang="en-US" altLang="zh-CN" sz="2000" smtClean="0"/>
          </a:p>
          <a:p>
            <a:r>
              <a:rPr lang="en-US" altLang="zh-CN" sz="2000" smtClean="0"/>
              <a:t>node </a:t>
            </a:r>
            <a:r>
              <a:rPr lang="ko-KR" altLang="en-US" sz="2000" smtClean="0"/>
              <a:t>로그</a:t>
            </a:r>
            <a:endParaRPr lang="en-US" altLang="ko-KR" sz="2000" smtClean="0"/>
          </a:p>
          <a:p>
            <a:pPr lvl="1"/>
            <a:r>
              <a:rPr lang="ko-KR" altLang="en-US" sz="1600" smtClean="0"/>
              <a:t>노드이름</a:t>
            </a:r>
            <a:r>
              <a:rPr lang="en-US" altLang="ko-KR" sz="1600" smtClean="0"/>
              <a:t>_pid_</a:t>
            </a:r>
            <a:r>
              <a:rPr lang="ko-KR" altLang="en-US" sz="1600" smtClean="0"/>
              <a:t>세계협정시간</a:t>
            </a:r>
            <a:r>
              <a:rPr lang="en-US" altLang="ko-KR" sz="1600" smtClean="0"/>
              <a:t>.log</a:t>
            </a:r>
          </a:p>
          <a:p>
            <a:pPr lvl="1"/>
            <a:r>
              <a:rPr lang="en-US" altLang="ko-KR" sz="1600"/>
              <a:t>robot_state_publisher_9116_1648912790724.log</a:t>
            </a:r>
          </a:p>
          <a:p>
            <a:endParaRPr lang="en-US" altLang="ko-KR" sz="2000" smtClean="0"/>
          </a:p>
          <a:p>
            <a:endParaRPr lang="zh-CN" altLang="en-US" sz="2000"/>
          </a:p>
          <a:p>
            <a:endParaRPr lang="en-US" altLang="ko-KR" sz="2000" smtClean="0"/>
          </a:p>
          <a:p>
            <a:endParaRPr lang="ko-KR" altLang="en-US" sz="20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284225" y="1580197"/>
            <a:ext cx="4583925" cy="34378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7689850" y="1837850"/>
            <a:ext cx="2990850" cy="965200"/>
          </a:xfrm>
          <a:prstGeom prst="rect">
            <a:avLst/>
          </a:prstGeom>
          <a:solidFill>
            <a:srgbClr val="5B9BD5">
              <a:alpha val="2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689850" y="4073525"/>
            <a:ext cx="2990850" cy="965200"/>
          </a:xfrm>
          <a:prstGeom prst="rect">
            <a:avLst/>
          </a:prstGeom>
          <a:solidFill>
            <a:srgbClr val="FFFF00">
              <a:alpha val="2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56695" y="5188337"/>
            <a:ext cx="3655059" cy="14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자유형 11"/>
          <p:cNvSpPr/>
          <p:nvPr/>
        </p:nvSpPr>
        <p:spPr>
          <a:xfrm>
            <a:off x="4635500" y="4921250"/>
            <a:ext cx="894716" cy="444500"/>
          </a:xfrm>
          <a:custGeom>
            <a:avLst/>
            <a:gdLst>
              <a:gd name="connsiteX0" fmla="*/ 0 w 882650"/>
              <a:gd name="connsiteY0" fmla="*/ 0 h 234950"/>
              <a:gd name="connsiteX1" fmla="*/ 0 w 882650"/>
              <a:gd name="connsiteY1" fmla="*/ 0 h 234950"/>
              <a:gd name="connsiteX2" fmla="*/ 660400 w 882650"/>
              <a:gd name="connsiteY2" fmla="*/ 6350 h 234950"/>
              <a:gd name="connsiteX3" fmla="*/ 527050 w 882650"/>
              <a:gd name="connsiteY3" fmla="*/ 234950 h 234950"/>
              <a:gd name="connsiteX4" fmla="*/ 882650 w 882650"/>
              <a:gd name="connsiteY4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2650" h="234950">
                <a:moveTo>
                  <a:pt x="0" y="0"/>
                </a:moveTo>
                <a:lnTo>
                  <a:pt x="0" y="0"/>
                </a:lnTo>
                <a:cubicBezTo>
                  <a:pt x="410603" y="9125"/>
                  <a:pt x="190476" y="6350"/>
                  <a:pt x="660400" y="6350"/>
                </a:cubicBezTo>
                <a:lnTo>
                  <a:pt x="527050" y="234950"/>
                </a:lnTo>
                <a:lnTo>
                  <a:pt x="882650" y="234950"/>
                </a:lnTo>
              </a:path>
            </a:pathLst>
          </a:custGeom>
          <a:noFill/>
          <a:ln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162175" y="6334900"/>
            <a:ext cx="3236784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100"/>
              <a:t>21</a:t>
            </a:r>
            <a:r>
              <a:rPr lang="zh-CN" altLang="en-US" sz="1100"/>
              <a:t>장의 </a:t>
            </a:r>
            <a:r>
              <a:rPr lang="en-US" altLang="zh-CN" sz="1100"/>
              <a:t>System Clock, UTC, </a:t>
            </a:r>
            <a:r>
              <a:rPr lang="zh-CN" altLang="en-US" sz="1100"/>
              <a:t>협정 세계</a:t>
            </a:r>
            <a:r>
              <a:rPr lang="zh-CN" altLang="en-US" sz="1100" smtClean="0"/>
              <a:t>시</a:t>
            </a:r>
            <a:endParaRPr lang="en-US" altLang="zh-CN" sz="1100" smtClean="0"/>
          </a:p>
          <a:p>
            <a:r>
              <a:rPr lang="ko-KR" altLang="en-US" sz="1100" smtClean="0"/>
              <a:t>변환 사이트 </a:t>
            </a:r>
            <a:r>
              <a:rPr lang="en-US" altLang="ko-KR" sz="1100" smtClean="0"/>
              <a:t>: https</a:t>
            </a:r>
            <a:r>
              <a:rPr lang="en-US" altLang="ko-KR" sz="1100"/>
              <a:t>://www.epochconverter.com</a:t>
            </a:r>
            <a:r>
              <a:rPr lang="en-US" altLang="ko-KR" sz="1100" smtClean="0"/>
              <a:t>/</a:t>
            </a:r>
            <a:endParaRPr lang="en-US" altLang="ko-KR" sz="1100"/>
          </a:p>
        </p:txBody>
      </p:sp>
    </p:spTree>
    <p:extLst>
      <p:ext uri="{BB962C8B-B14F-4D97-AF65-F5344CB8AC3E}">
        <p14:creationId xmlns:p14="http://schemas.microsoft.com/office/powerpoint/2010/main" val="2769106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 </a:t>
            </a:r>
            <a:r>
              <a:rPr lang="ko-KR" altLang="en-US" dirty="0" smtClean="0"/>
              <a:t>경로 변경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69679"/>
            <a:ext cx="10515600" cy="286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0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 level configuration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Externally - </a:t>
            </a:r>
            <a:r>
              <a:rPr lang="ko-KR" altLang="en-US" sz="1800" dirty="0" smtClean="0"/>
              <a:t>특정 노드의 로그 레벨을 런타임에서 변경하는 기능으로 아직 </a:t>
            </a:r>
            <a:r>
              <a:rPr lang="en-US" altLang="ko-KR" sz="1800" dirty="0" smtClean="0"/>
              <a:t>ROS2(~galactic)</a:t>
            </a:r>
            <a:r>
              <a:rPr lang="ko-KR" altLang="en-US" sz="1800" dirty="0" smtClean="0"/>
              <a:t>에 공식적으로 지원하지는 않음</a:t>
            </a:r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r>
              <a:rPr lang="en-US" altLang="ko-KR" sz="1800" dirty="0" smtClean="0"/>
              <a:t>Command line – </a:t>
            </a:r>
            <a:r>
              <a:rPr lang="ko-KR" altLang="en-US" sz="1800" dirty="0" smtClean="0"/>
              <a:t>노드를 실행할 때 지정도 가능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ex) ros2 run logging_demo logging_demo_main --ros=args --log-level debug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2370666"/>
            <a:ext cx="7480302" cy="2493434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606800" y="3568435"/>
            <a:ext cx="355600" cy="4085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920039" y="2520929"/>
            <a:ext cx="4373561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ros2 run logging_demo </a:t>
            </a:r>
            <a:r>
              <a:rPr lang="en-US" altLang="ko-KR" sz="1400" dirty="0" smtClean="0"/>
              <a:t>logging_demo_main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ros2 service call /config_logger logging_demo/srv/ConfigLogger "{logger_name: 'logger_usage_demo', level: INFO</a:t>
            </a:r>
            <a:r>
              <a:rPr lang="en-US" altLang="ko-KR" sz="1400" dirty="0" smtClean="0"/>
              <a:t>}“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ros2 service call /config_logger logging_demo/srv/ConfigLogger "{logger_name: 'rcl', level: DEBUG}"</a:t>
            </a:r>
            <a:endParaRPr lang="ko-KR" alt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52228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Log </a:t>
            </a:r>
            <a:r>
              <a:rPr lang="ko-KR" altLang="en-US" dirty="0" smtClean="0"/>
              <a:t>그 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로그 형식 설정 가능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2438400"/>
            <a:ext cx="9317278" cy="35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48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Log </a:t>
            </a:r>
            <a:r>
              <a:rPr lang="ko-KR" altLang="en-US" smtClean="0"/>
              <a:t>런치파일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95700" y="2848880"/>
            <a:ext cx="10079640" cy="37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오른쪽 화살표 4"/>
          <p:cNvSpPr/>
          <p:nvPr/>
        </p:nvSpPr>
        <p:spPr>
          <a:xfrm>
            <a:off x="676450" y="3874294"/>
            <a:ext cx="190500" cy="127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676450" y="5533231"/>
            <a:ext cx="190500" cy="127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64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2490</TotalTime>
  <Words>1048</Words>
  <Application>Microsoft Office PowerPoint</Application>
  <PresentationFormat>와이드스크린</PresentationFormat>
  <Paragraphs>233</Paragraphs>
  <Slides>32</Slides>
  <Notes>10</Notes>
  <HiddenSlides>0</HiddenSlides>
  <MMClips>16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等线</vt:lpstr>
      <vt:lpstr>StarSymbol</vt:lpstr>
      <vt:lpstr>맑은 고딕</vt:lpstr>
      <vt:lpstr>Arial</vt:lpstr>
      <vt:lpstr>Wingdings</vt:lpstr>
      <vt:lpstr>Office 테마</vt:lpstr>
      <vt:lpstr>ROS2 온라인 스터디</vt:lpstr>
      <vt:lpstr>Log </vt:lpstr>
      <vt:lpstr>Log</vt:lpstr>
      <vt:lpstr>Log 활용 예시</vt:lpstr>
      <vt:lpstr>Log 기본 경로</vt:lpstr>
      <vt:lpstr>Log 경로 변경</vt:lpstr>
      <vt:lpstr>Log level configuration</vt:lpstr>
      <vt:lpstr>Log 그 외</vt:lpstr>
      <vt:lpstr>Log 런치파일</vt:lpstr>
      <vt:lpstr>Log 이슈</vt:lpstr>
      <vt:lpstr>Log 추가 자료</vt:lpstr>
      <vt:lpstr>CLI </vt:lpstr>
      <vt:lpstr>CLI</vt:lpstr>
      <vt:lpstr>CLI example – topic pub</vt:lpstr>
      <vt:lpstr>CLI example – topic pub</vt:lpstr>
      <vt:lpstr>CLI example – topic pub</vt:lpstr>
      <vt:lpstr>CLI 명령에서 ROS arguments 사용 예시</vt:lpstr>
      <vt:lpstr>CLI 명령에서 ROS arguments 사용 예시</vt:lpstr>
      <vt:lpstr>CLI 명령에서 ROS arguments 사용 예시</vt:lpstr>
      <vt:lpstr>CLI 명령에서 ROS arguments 사용 예시</vt:lpstr>
      <vt:lpstr>IPC </vt:lpstr>
      <vt:lpstr>IPC (Intra-process communication)</vt:lpstr>
      <vt:lpstr>IPC 사용 예시</vt:lpstr>
      <vt:lpstr>IPC 사용 예시</vt:lpstr>
      <vt:lpstr>IPC 사용 성능 평가</vt:lpstr>
      <vt:lpstr>QoS </vt:lpstr>
      <vt:lpstr>QoS</vt:lpstr>
      <vt:lpstr>QoS 실습</vt:lpstr>
      <vt:lpstr>QoS 실습 – History</vt:lpstr>
      <vt:lpstr>QoS 실습 – Deadline</vt:lpstr>
      <vt:lpstr>QoS 실습 – Lifespan</vt:lpstr>
      <vt:lpstr>QoS 실습 – Liveliness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ROS2 온라인 스터디</dc:title>
  <dc:creator>ha</dc:creator>
  <cp:lastModifiedBy>821020419214</cp:lastModifiedBy>
  <cp:revision>44</cp:revision>
  <dcterms:created xsi:type="dcterms:W3CDTF">2022-04-02T14:30:47Z</dcterms:created>
  <dcterms:modified xsi:type="dcterms:W3CDTF">2022-04-24T03:42:13Z</dcterms:modified>
</cp:coreProperties>
</file>